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4091" r:id="rId2"/>
  </p:sldMasterIdLst>
  <p:notesMasterIdLst>
    <p:notesMasterId r:id="rId30"/>
  </p:notesMasterIdLst>
  <p:sldIdLst>
    <p:sldId id="308" r:id="rId3"/>
    <p:sldId id="388" r:id="rId4"/>
    <p:sldId id="389" r:id="rId5"/>
    <p:sldId id="390" r:id="rId6"/>
    <p:sldId id="383" r:id="rId7"/>
    <p:sldId id="345" r:id="rId8"/>
    <p:sldId id="373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2" r:id="rId28"/>
    <p:sldId id="378" r:id="rId29"/>
  </p:sldIdLst>
  <p:sldSz cx="9144000" cy="6858000" type="screen4x3"/>
  <p:notesSz cx="6834188" cy="9979025"/>
  <p:embeddedFontLst>
    <p:embeddedFont>
      <p:font typeface="Arial Black" panose="020B0A04020102020204" pitchFamily="34" charset="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1E1E1E"/>
    <a:srgbClr val="00528C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939" autoAdjust="0"/>
  </p:normalViewPr>
  <p:slideViewPr>
    <p:cSldViewPr>
      <p:cViewPr varScale="1">
        <p:scale>
          <a:sx n="68" d="100"/>
          <a:sy n="68" d="100"/>
        </p:scale>
        <p:origin x="144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13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44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29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48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89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85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98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07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41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55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8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189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47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07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52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98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2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51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436A8E-6DA8-435E-910C-C98DEE88A08B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E96CD4AD-DA35-41AC-BDC3-6F7D32278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2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ADE1D0-AC4D-46B7-8220-196C0A8E40A1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61B1A1-A622-47B2-A2CF-23DB93621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190202-D1A4-42BD-9456-3CCB82D2BC31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9D9B51-E6A8-4431-8843-0E872DACE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1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58D0C5-FA3A-4053-B88C-4925E1802E5C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63BC4D-79F8-4154-8ECB-15756B318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192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125012-35DC-48E8-AEFF-32234AC5E42C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1D6560-8577-4223-B56F-85911648A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A75F8E-45D7-4503-BEB5-5CA529239CFF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43BF8A-08CC-48FC-8D87-FD137640F7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2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F2E6E0-E815-4F09-9BDC-7D8BFE021DE7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523155-0399-4D73-B98F-09C4A07873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1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29F72D-6317-4F93-9213-1B9C90828D56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B3B782-325F-448F-944C-82D76B91E1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6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AD09B7-B2A2-4E6C-88BF-1E2BD83A87C6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BBD26E-8E81-41E8-915C-FC6BB5AB18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7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40896E-5825-464D-97B7-B78CEC2B6546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F967CA-077D-4E7D-A133-67F36F600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8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80536C-B17A-4FE3-9A9B-A74879106EB7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AF9BBC66-38CB-4C52-9458-CC51E55547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56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fld id="{DCA7831F-42D4-4F7E-84F0-E54D92821863}" type="datetimeFigureOut">
              <a:rPr lang="en-GB"/>
              <a:pPr>
                <a:defRPr/>
              </a:pPr>
              <a:t>22/02/2023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87AC"/>
                </a:solidFill>
                <a:latin typeface="Arial"/>
              </a:defRPr>
            </a:lvl1pPr>
          </a:lstStyle>
          <a:p>
            <a:pPr>
              <a:defRPr/>
            </a:pPr>
            <a:fld id="{43BF7692-0DB8-433F-B044-FB75BD7732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B523B26-7883-48B6-8793-26E9C2D29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857298"/>
              </p:ext>
            </p:extLst>
          </p:nvPr>
        </p:nvGraphicFramePr>
        <p:xfrm>
          <a:off x="-51422" y="1144850"/>
          <a:ext cx="9303942" cy="5812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6355520" imgH="10222200" progId="">
                  <p:embed/>
                </p:oleObj>
              </mc:Choice>
              <mc:Fallback>
                <p:oleObj r:id="rId2" imgW="16355520" imgH="10222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1422" y="1144850"/>
                        <a:ext cx="9303942" cy="5812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ED974AB-0E0B-4B5B-9F47-078FA32C5682}"/>
              </a:ext>
            </a:extLst>
          </p:cNvPr>
          <p:cNvSpPr/>
          <p:nvPr/>
        </p:nvSpPr>
        <p:spPr>
          <a:xfrm rot="21396250">
            <a:off x="-135632" y="-542295"/>
            <a:ext cx="9443836" cy="2870219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104655C-E902-4EDC-94E6-F182FCE7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0648"/>
            <a:ext cx="734481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Our trip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the Opal Coast of France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School Name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Date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75F03C9-8B6B-4114-892C-4253E8EEA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8CB6A17D-474C-42E6-8D84-9067DA1A3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Les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Deux Caps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These two headlands offer spectacular views across the channel and up and down the Opal Coast. On clear days The White Cliffs of Dover seem no distance away at all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It is possible to walk along the coastal paths from the car-parks located at both headlands, and observe the birdlife as well as the former defensive buildings from WW2</a:t>
            </a:r>
          </a:p>
        </p:txBody>
      </p:sp>
    </p:spTree>
    <p:extLst>
      <p:ext uri="{BB962C8B-B14F-4D97-AF65-F5344CB8AC3E}">
        <p14:creationId xmlns:p14="http://schemas.microsoft.com/office/powerpoint/2010/main" val="319361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672F108-3E19-4A13-9637-22B37795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Rando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Rail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Is it a bike or a go-kart?  It is something between the two. Each vehicle takes 4 people at a time as you pedal along the 10 km scenic disused railway track reaching quite a speed when you free wheel down to the bottom at the end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A lovely way to enjoy the countryside and suitable for all ages.  There is even a special hammock for dogs</a:t>
            </a:r>
          </a:p>
        </p:txBody>
      </p:sp>
    </p:spTree>
    <p:extLst>
      <p:ext uri="{BB962C8B-B14F-4D97-AF65-F5344CB8AC3E}">
        <p14:creationId xmlns:p14="http://schemas.microsoft.com/office/powerpoint/2010/main" val="9290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F29EDAD-0FE1-4139-87A1-C6A232A3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Chocolate factory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Take a trip to Les </a:t>
            </a:r>
            <a:r>
              <a:rPr lang="en-GB" sz="1400" b="0" dirty="0" err="1">
                <a:solidFill>
                  <a:schemeClr val="bg1"/>
                </a:solidFill>
              </a:rPr>
              <a:t>Chocolats</a:t>
            </a:r>
            <a:r>
              <a:rPr lang="en-GB" sz="1400" b="0" dirty="0">
                <a:solidFill>
                  <a:schemeClr val="bg1"/>
                </a:solidFill>
              </a:rPr>
              <a:t> de </a:t>
            </a:r>
            <a:r>
              <a:rPr lang="en-GB" sz="1400" b="0" dirty="0" err="1">
                <a:solidFill>
                  <a:schemeClr val="bg1"/>
                </a:solidFill>
              </a:rPr>
              <a:t>Beussent</a:t>
            </a:r>
            <a:r>
              <a:rPr lang="en-GB" sz="1400" b="0" dirty="0">
                <a:solidFill>
                  <a:schemeClr val="bg1"/>
                </a:solidFill>
              </a:rPr>
              <a:t> to see how the world’s most popular food is made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 will have the opportunity to experience a guided English or French tour of the workshop, and see the process of melting, moulding and coating, you will even be offered the chance to taste some for yourself</a:t>
            </a:r>
          </a:p>
        </p:txBody>
      </p:sp>
    </p:spTree>
    <p:extLst>
      <p:ext uri="{BB962C8B-B14F-4D97-AF65-F5344CB8AC3E}">
        <p14:creationId xmlns:p14="http://schemas.microsoft.com/office/powerpoint/2010/main" val="4361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6602A38-46C0-4D0F-94E2-8AA9A20C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Local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bakery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Visit a local French bakery or “Boulangerie” for a demonstration in French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 will walk away with a croissant and a pain au </a:t>
            </a:r>
            <a:r>
              <a:rPr lang="en-GB" sz="1400" b="0" dirty="0" err="1">
                <a:solidFill>
                  <a:schemeClr val="bg1"/>
                </a:solidFill>
              </a:rPr>
              <a:t>chocolat</a:t>
            </a:r>
            <a:r>
              <a:rPr lang="en-GB" sz="1400" b="0" dirty="0">
                <a:solidFill>
                  <a:schemeClr val="bg1"/>
                </a:solidFill>
              </a:rPr>
              <a:t> each</a:t>
            </a:r>
          </a:p>
        </p:txBody>
      </p:sp>
    </p:spTree>
    <p:extLst>
      <p:ext uri="{BB962C8B-B14F-4D97-AF65-F5344CB8AC3E}">
        <p14:creationId xmlns:p14="http://schemas.microsoft.com/office/powerpoint/2010/main" val="41467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4DD7DB42-1947-44D0-AAA7-1EDD8B4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Le</a:t>
            </a:r>
          </a:p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Touquet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Visit the seaside town of Le </a:t>
            </a:r>
            <a:r>
              <a:rPr lang="en-GB" sz="1400" b="0" dirty="0" err="1">
                <a:solidFill>
                  <a:schemeClr val="bg1"/>
                </a:solidFill>
              </a:rPr>
              <a:t>Touquet</a:t>
            </a:r>
            <a:r>
              <a:rPr lang="en-GB" sz="1400" b="0" dirty="0">
                <a:solidFill>
                  <a:schemeClr val="bg1"/>
                </a:solidFill>
              </a:rPr>
              <a:t> with miles of stunning white sand beach to explore the morning market</a:t>
            </a:r>
          </a:p>
        </p:txBody>
      </p:sp>
    </p:spTree>
    <p:extLst>
      <p:ext uri="{BB962C8B-B14F-4D97-AF65-F5344CB8AC3E}">
        <p14:creationId xmlns:p14="http://schemas.microsoft.com/office/powerpoint/2010/main" val="5652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11E77F06-EEDE-46F9-BAD3-3D213C5E4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Market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Visit a local market with your animateur. Teams of students will be given money to buy ingredients for a packed lunch and you will also have some general shopping time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Return to your accommodation where your animateur will organise a competition for the best lunch</a:t>
            </a:r>
          </a:p>
        </p:txBody>
      </p:sp>
    </p:spTree>
    <p:extLst>
      <p:ext uri="{BB962C8B-B14F-4D97-AF65-F5344CB8AC3E}">
        <p14:creationId xmlns:p14="http://schemas.microsoft.com/office/powerpoint/2010/main" val="2681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A39DE67-8490-44E4-9870-3B0968899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Desvres</a:t>
            </a:r>
            <a:r>
              <a:rPr lang="en-GB" sz="3600" b="1" dirty="0">
                <a:solidFill>
                  <a:schemeClr val="bg1"/>
                </a:solidFill>
              </a:rPr>
              <a:t> Art Centre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Enjoy a guided tour and workshop in one of the creative techniques offered by these two local craft centres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area is rich in the raw materials needed for pottery resulting in a thriving local industry</a:t>
            </a:r>
          </a:p>
        </p:txBody>
      </p:sp>
    </p:spTree>
    <p:extLst>
      <p:ext uri="{BB962C8B-B14F-4D97-AF65-F5344CB8AC3E}">
        <p14:creationId xmlns:p14="http://schemas.microsoft.com/office/powerpoint/2010/main" val="22395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C6F3BD2-7CC5-4B12-81C6-C6AF72A9B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Museum of Ceramics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Enjoy a guided tour and workshop in one of the creative techniques offered by these two local craft centres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area is rich in the raw materials needed for pottery resulting in a thriving local industry</a:t>
            </a:r>
          </a:p>
        </p:txBody>
      </p:sp>
    </p:spTree>
    <p:extLst>
      <p:ext uri="{BB962C8B-B14F-4D97-AF65-F5344CB8AC3E}">
        <p14:creationId xmlns:p14="http://schemas.microsoft.com/office/powerpoint/2010/main" val="291446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24306CF-ECBB-4B73-9407-47D93FFC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Nausicaa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One of France’s most popular attractions, this world class aquarium is a highlight of the region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With good eco credentials, Nausicaa is home to a wide range of exhibits including a stunning living reef, sea-lion pool and tropical lagoon with sharks</a:t>
            </a:r>
          </a:p>
        </p:txBody>
      </p:sp>
    </p:spTree>
    <p:extLst>
      <p:ext uri="{BB962C8B-B14F-4D97-AF65-F5344CB8AC3E}">
        <p14:creationId xmlns:p14="http://schemas.microsoft.com/office/powerpoint/2010/main" val="36731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6404D50-29FC-49F7-95FA-644C0CC64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La </a:t>
            </a:r>
            <a:r>
              <a:rPr lang="en-GB" sz="3600" b="1" dirty="0" err="1">
                <a:solidFill>
                  <a:schemeClr val="bg1"/>
                </a:solidFill>
              </a:rPr>
              <a:t>Coupole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dome was built in 1944 to house jet propelled explosive rockets destined to fire into Britain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gigantic bunker is now an exceptional historical museum and an interactive planetarium!</a:t>
            </a:r>
          </a:p>
        </p:txBody>
      </p:sp>
    </p:spTree>
    <p:extLst>
      <p:ext uri="{BB962C8B-B14F-4D97-AF65-F5344CB8AC3E}">
        <p14:creationId xmlns:p14="http://schemas.microsoft.com/office/powerpoint/2010/main" val="20596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-1486" r="9059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Voyager School Travel </a:t>
            </a:r>
            <a:r>
              <a:rPr lang="en-GB" sz="1400" dirty="0">
                <a:solidFill>
                  <a:schemeClr val="bg1"/>
                </a:solidFill>
              </a:rPr>
              <a:t>specialises in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altLang="en-US" sz="1400" b="0" dirty="0">
                <a:solidFill>
                  <a:schemeClr val="bg1"/>
                </a:solidFill>
              </a:rPr>
              <a:t>Over </a:t>
            </a:r>
            <a:r>
              <a:rPr lang="en-GB" altLang="en-US" sz="1400" b="1" dirty="0">
                <a:solidFill>
                  <a:schemeClr val="bg1"/>
                </a:solidFill>
              </a:rPr>
              <a:t>35,000 students </a:t>
            </a:r>
            <a:r>
              <a:rPr lang="en-GB" altLang="en-US" sz="1400" b="0" dirty="0">
                <a:solidFill>
                  <a:schemeClr val="bg1"/>
                </a:solidFill>
              </a:rPr>
              <a:t>travel with us each year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2B9E5C-817A-4E9D-9D01-F1B077407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621132E-0FDF-422A-8441-565243D85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French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school visit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Spend the morning with your French partner school and meet French students of the same age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A great chance to practise your French speaking skills!</a:t>
            </a:r>
          </a:p>
        </p:txBody>
      </p:sp>
    </p:spTree>
    <p:extLst>
      <p:ext uri="{BB962C8B-B14F-4D97-AF65-F5344CB8AC3E}">
        <p14:creationId xmlns:p14="http://schemas.microsoft.com/office/powerpoint/2010/main" val="26316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D4769A4-9F7A-4C17-AF08-A5EA670A1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Snail farm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An informative and entertaining introduction to the cultivation of snails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This visit is always a hit with students and they even get to taste some of the products</a:t>
            </a:r>
          </a:p>
        </p:txBody>
      </p:sp>
    </p:spTree>
    <p:extLst>
      <p:ext uri="{BB962C8B-B14F-4D97-AF65-F5344CB8AC3E}">
        <p14:creationId xmlns:p14="http://schemas.microsoft.com/office/powerpoint/2010/main" val="1911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14F94F4-A731-41A0-8BCB-764B1CE2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Bellewaerde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Boasting among other things the highest water chute in Europe, </a:t>
            </a:r>
            <a:r>
              <a:rPr lang="en-GB" sz="1400" b="0" dirty="0" err="1">
                <a:solidFill>
                  <a:schemeClr val="bg1"/>
                </a:solidFill>
              </a:rPr>
              <a:t>Bellewaerde</a:t>
            </a:r>
            <a:r>
              <a:rPr lang="en-GB" sz="1400" b="0" dirty="0">
                <a:solidFill>
                  <a:schemeClr val="bg1"/>
                </a:solidFill>
              </a:rPr>
              <a:t> Park is just across the border in Belgium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Enjoy thrilling rides, marvel at exotic animals and explore the park</a:t>
            </a:r>
          </a:p>
        </p:txBody>
      </p:sp>
    </p:spTree>
    <p:extLst>
      <p:ext uri="{BB962C8B-B14F-4D97-AF65-F5344CB8AC3E}">
        <p14:creationId xmlns:p14="http://schemas.microsoft.com/office/powerpoint/2010/main" val="6972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7094E95-E691-4CD8-BE9B-3F17F566F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547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Maison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du Marais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Discover the </a:t>
            </a:r>
            <a:r>
              <a:rPr lang="en-GB" sz="1400" b="0" dirty="0" err="1">
                <a:solidFill>
                  <a:schemeClr val="bg1"/>
                </a:solidFill>
              </a:rPr>
              <a:t>Audomarois</a:t>
            </a:r>
            <a:r>
              <a:rPr lang="en-GB" sz="1400" b="0" dirty="0">
                <a:solidFill>
                  <a:schemeClr val="bg1"/>
                </a:solidFill>
              </a:rPr>
              <a:t> marshland.</a:t>
            </a:r>
          </a:p>
          <a:p>
            <a:r>
              <a:rPr lang="en-GB" sz="1400" b="0" dirty="0">
                <a:solidFill>
                  <a:schemeClr val="bg1"/>
                </a:solidFill>
              </a:rPr>
              <a:t>The exhibitions include models and artefacts, films and aquariums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When you’ve discovered the background to the marshland, glide through the waterways in a flat-bottomed boat with an expert guide to see the island homes of the residents, the flora and fauna</a:t>
            </a:r>
          </a:p>
        </p:txBody>
      </p:sp>
    </p:spTree>
    <p:extLst>
      <p:ext uri="{BB962C8B-B14F-4D97-AF65-F5344CB8AC3E}">
        <p14:creationId xmlns:p14="http://schemas.microsoft.com/office/powerpoint/2010/main" val="216201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374291E-1E0A-4F14-8079-1D9DA5DF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Bread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Enjoy a morning of bread making on site with your animateur - your group will learn the art of bread production and can enjoy their creations!</a:t>
            </a:r>
          </a:p>
        </p:txBody>
      </p:sp>
    </p:spTree>
    <p:extLst>
      <p:ext uri="{BB962C8B-B14F-4D97-AF65-F5344CB8AC3E}">
        <p14:creationId xmlns:p14="http://schemas.microsoft.com/office/powerpoint/2010/main" val="10790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7335C218-05DA-47DD-84C2-5ECA3E20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Beach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games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Opal Coast is characterised by gorgeous white sandy beaches which become a playground for all sorts of beach games at low tide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Your animateur has all the equipment needed for this activity</a:t>
            </a:r>
          </a:p>
        </p:txBody>
      </p:sp>
    </p:spTree>
    <p:extLst>
      <p:ext uri="{BB962C8B-B14F-4D97-AF65-F5344CB8AC3E}">
        <p14:creationId xmlns:p14="http://schemas.microsoft.com/office/powerpoint/2010/main" val="291627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0927428-CA55-46A7-8294-45FAB3757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Étaples</a:t>
            </a:r>
            <a:r>
              <a:rPr lang="en-GB" sz="3600" b="1" dirty="0">
                <a:solidFill>
                  <a:schemeClr val="bg1"/>
                </a:solidFill>
              </a:rPr>
              <a:t> Military Cemetery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>
                <a:solidFill>
                  <a:schemeClr val="bg1"/>
                </a:solidFill>
              </a:rPr>
              <a:t>Étaples</a:t>
            </a:r>
            <a:r>
              <a:rPr lang="en-GB" sz="1400" b="0" dirty="0">
                <a:solidFill>
                  <a:schemeClr val="bg1"/>
                </a:solidFill>
              </a:rPr>
              <a:t> Military Cemetery is a Commonwealth War Graves Commission cemetery in </a:t>
            </a:r>
            <a:r>
              <a:rPr lang="en-GB" sz="1400" b="0" dirty="0" err="1">
                <a:solidFill>
                  <a:schemeClr val="bg1"/>
                </a:solidFill>
              </a:rPr>
              <a:t>Étaples</a:t>
            </a:r>
            <a:r>
              <a:rPr lang="en-GB" sz="1400" b="0" dirty="0">
                <a:solidFill>
                  <a:schemeClr val="bg1"/>
                </a:solidFill>
              </a:rPr>
              <a:t>, near Boulogne on the north-west coast of France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cemetery commemorates over 11,500 lives lost in WWI and WWII</a:t>
            </a:r>
          </a:p>
        </p:txBody>
      </p:sp>
    </p:spTree>
    <p:extLst>
      <p:ext uri="{BB962C8B-B14F-4D97-AF65-F5344CB8AC3E}">
        <p14:creationId xmlns:p14="http://schemas.microsoft.com/office/powerpoint/2010/main" val="27006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9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6B28440-13DB-4CC7-ADDB-6C9D93703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838317-BFB9-450F-B333-54780D8C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9" y="6353120"/>
            <a:ext cx="1362283" cy="178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9F7F8-16F9-4974-8542-B1C431BF561B}"/>
              </a:ext>
            </a:extLst>
          </p:cNvPr>
          <p:cNvSpPr txBox="1"/>
          <p:nvPr/>
        </p:nvSpPr>
        <p:spPr>
          <a:xfrm>
            <a:off x="3806377" y="6047710"/>
            <a:ext cx="15312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</a:rPr>
              <a:t>Find us 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67EC-2220-4AEA-AF7B-B75FBBCB4F41}"/>
              </a:ext>
            </a:extLst>
          </p:cNvPr>
          <p:cNvSpPr txBox="1"/>
          <p:nvPr/>
        </p:nvSpPr>
        <p:spPr>
          <a:xfrm>
            <a:off x="1653022" y="2996952"/>
            <a:ext cx="583795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France is waiting for you!</a:t>
            </a:r>
          </a:p>
        </p:txBody>
      </p:sp>
    </p:spTree>
    <p:extLst>
      <p:ext uri="{BB962C8B-B14F-4D97-AF65-F5344CB8AC3E}">
        <p14:creationId xmlns:p14="http://schemas.microsoft.com/office/powerpoint/2010/main" val="25889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339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child’s safety is our priority </a:t>
            </a:r>
            <a:r>
              <a:rPr lang="en-GB" sz="1400" dirty="0">
                <a:solidFill>
                  <a:schemeClr val="bg1"/>
                </a:solidFill>
              </a:rPr>
              <a:t>and we ensure the highest standards are met.</a:t>
            </a:r>
            <a:endParaRPr lang="en-GB" altLang="en-US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ABTA bonded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ATOL protected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School Travel Forum (STF) member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Learning Outside the Classroom (</a:t>
            </a:r>
            <a:r>
              <a:rPr lang="en-GB" altLang="en-US" sz="1400" dirty="0" err="1">
                <a:solidFill>
                  <a:schemeClr val="bg1"/>
                </a:solidFill>
              </a:rPr>
              <a:t>LOtC</a:t>
            </a:r>
            <a:r>
              <a:rPr lang="en-GB" altLang="en-US" sz="1400" dirty="0">
                <a:solidFill>
                  <a:schemeClr val="bg1"/>
                </a:solidFill>
              </a:rPr>
              <a:t>) Quality Badge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AAIAC </a:t>
            </a:r>
            <a:r>
              <a:rPr lang="en-GB" altLang="en-US" sz="1400" dirty="0" err="1">
                <a:solidFill>
                  <a:schemeClr val="bg1"/>
                </a:solidFill>
              </a:rPr>
              <a:t>Adventuremark</a:t>
            </a:r>
            <a:r>
              <a:rPr lang="en-GB" altLang="en-US" sz="1400" dirty="0">
                <a:solidFill>
                  <a:schemeClr val="bg1"/>
                </a:solidFill>
              </a:rPr>
              <a:t>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Audited safety management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All accommodation audited</a:t>
            </a:r>
          </a:p>
        </p:txBody>
      </p: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BBC6525-F31E-462B-BC4F-2D4BB4AD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85910"/>
            <a:ext cx="1531753" cy="52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72408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The flexibility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351EC-4BDF-41D1-BB29-BD97789FDF4A}"/>
              </a:ext>
            </a:extLst>
          </p:cNvPr>
          <p:cNvSpPr txBox="1"/>
          <p:nvPr/>
        </p:nvSpPr>
        <p:spPr>
          <a:xfrm>
            <a:off x="4517740" y="1240232"/>
            <a:ext cx="4429000" cy="269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0" u="none" strike="noStrike" baseline="30000" dirty="0">
                <a:solidFill>
                  <a:srgbClr val="000000"/>
                </a:solidFill>
                <a:latin typeface="+mj-lt"/>
              </a:rPr>
              <a:t>Receive a full refund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3000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rgbClr val="45B769"/>
              </a:buClr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If your trip is cancelled within 21 days of departure due to COVID-19 restrictions and you are unable to claim from your insurance, we guarantee to either find you a suitable alternative or refund your group in full in the event: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The DfE or FCDO advise against travel to your destination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Local or national UK lockdowns prevent your departure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The whole group is required to quarantine </a:t>
            </a:r>
            <a:r>
              <a:rPr lang="en-GB" baseline="30000" dirty="0">
                <a:solidFill>
                  <a:srgbClr val="000000"/>
                </a:solidFill>
                <a:latin typeface="+mj-lt"/>
              </a:rPr>
              <a:t>upon arrival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Government travel rules require your whole group to quarantine on your return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138DD-6778-462F-8E16-10A56D37B097}"/>
              </a:ext>
            </a:extLst>
          </p:cNvPr>
          <p:cNvSpPr txBox="1"/>
          <p:nvPr/>
        </p:nvSpPr>
        <p:spPr>
          <a:xfrm>
            <a:off x="4517740" y="5157192"/>
            <a:ext cx="4320480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0" u="none" strike="noStrike" baseline="30000" dirty="0">
                <a:solidFill>
                  <a:srgbClr val="000000"/>
                </a:solidFill>
                <a:latin typeface="+mj-lt"/>
              </a:rPr>
              <a:t>Freedom to postpone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800" b="0" i="0" u="none" strike="noStrike" baseline="30000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rgbClr val="45B769"/>
              </a:buClr>
            </a:pPr>
            <a:r>
              <a:rPr lang="en-GB" sz="1800" b="0" i="0" u="none" strike="noStrike" baseline="30000" dirty="0">
                <a:solidFill>
                  <a:srgbClr val="000000"/>
                </a:solidFill>
                <a:latin typeface="+mj-lt"/>
              </a:rPr>
              <a:t>If you have to change your plans because of COVID-19, we promise to waive our amendment fees so that you can postpone your trip between 12 weeks and 28 days before departure.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7CF9C0-FCF3-41AD-B62D-DF0E64531DD4}"/>
              </a:ext>
            </a:extLst>
          </p:cNvPr>
          <p:cNvSpPr/>
          <p:nvPr/>
        </p:nvSpPr>
        <p:spPr>
          <a:xfrm>
            <a:off x="4463480" y="350617"/>
            <a:ext cx="4429000" cy="3694672"/>
          </a:xfrm>
          <a:prstGeom prst="roundRect">
            <a:avLst>
              <a:gd name="adj" fmla="val 1172"/>
            </a:avLst>
          </a:prstGeom>
          <a:noFill/>
          <a:ln w="19050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5FC83C-5EDB-4FD0-9323-BF17ACF0C819}"/>
              </a:ext>
            </a:extLst>
          </p:cNvPr>
          <p:cNvSpPr/>
          <p:nvPr/>
        </p:nvSpPr>
        <p:spPr>
          <a:xfrm>
            <a:off x="4463480" y="4240536"/>
            <a:ext cx="4429000" cy="2451088"/>
          </a:xfrm>
          <a:prstGeom prst="roundRect">
            <a:avLst>
              <a:gd name="adj" fmla="val 1172"/>
            </a:avLst>
          </a:prstGeom>
          <a:noFill/>
          <a:ln w="19050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505534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We understand </a:t>
            </a:r>
            <a:r>
              <a:rPr lang="en-GB" sz="1400" dirty="0">
                <a:solidFill>
                  <a:schemeClr val="bg1"/>
                </a:solidFill>
              </a:rPr>
              <a:t>parents are worried about being left in the lurch or out of pocket because of changing travel rules.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That’s why we’ve enacted our </a:t>
            </a:r>
            <a:r>
              <a:rPr lang="en-GB" sz="1400" b="1" dirty="0">
                <a:solidFill>
                  <a:schemeClr val="bg1"/>
                </a:solidFill>
              </a:rPr>
              <a:t>Peace of Mind Promise</a:t>
            </a:r>
            <a:r>
              <a:rPr lang="en-GB" sz="1400" dirty="0">
                <a:solidFill>
                  <a:schemeClr val="bg1"/>
                </a:solidFill>
              </a:rPr>
              <a:t>, which gives you extra financial protection in the event: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DfE or FCDO advise against travel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Quarantine restrictions are imposed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Find full details at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b="1" dirty="0">
                <a:solidFill>
                  <a:schemeClr val="bg1"/>
                </a:solidFill>
              </a:rPr>
              <a:t>voyagerschooltravel.com/promise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E8B168E-902F-4928-BF75-359DAD1F8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998" y="4541228"/>
            <a:ext cx="523965" cy="48782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E80D8C6-6390-416A-A8E1-D17B6943A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99" y="548680"/>
            <a:ext cx="618962" cy="5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57" y="4877"/>
            <a:ext cx="5139843" cy="685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Meet your animateur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Upon your arrival you’ll meet your animateur!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specially trained </a:t>
            </a:r>
            <a:r>
              <a:rPr lang="en-GB" sz="1400" dirty="0">
                <a:solidFill>
                  <a:schemeClr val="bg1"/>
                </a:solidFill>
              </a:rPr>
              <a:t>French native </a:t>
            </a:r>
            <a:r>
              <a:rPr lang="en-GB" sz="1400" b="0" dirty="0">
                <a:solidFill>
                  <a:schemeClr val="bg1"/>
                </a:solidFill>
              </a:rPr>
              <a:t>animateurs will be speaking with and encouraging interactive responses from you throughout your stay to challenge you and improve your language skills</a:t>
            </a:r>
          </a:p>
        </p:txBody>
      </p:sp>
    </p:spTree>
    <p:extLst>
      <p:ext uri="{BB962C8B-B14F-4D97-AF65-F5344CB8AC3E}">
        <p14:creationId xmlns:p14="http://schemas.microsoft.com/office/powerpoint/2010/main" val="2019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CD09096-9C93-4F36-817D-DC8D2DB39643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4308C3-C396-42B4-9CF8-A7C72309C693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Check 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996C6C-7290-49C7-B012-8E66945573F1}"/>
              </a:ext>
            </a:extLst>
          </p:cNvPr>
          <p:cNvSpPr txBox="1"/>
          <p:nvPr/>
        </p:nvSpPr>
        <p:spPr>
          <a:xfrm>
            <a:off x="395536" y="259388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Check in to </a:t>
            </a:r>
            <a:r>
              <a:rPr lang="en-GB" sz="1400" dirty="0">
                <a:solidFill>
                  <a:schemeClr val="bg1"/>
                </a:solidFill>
              </a:rPr>
              <a:t>the</a:t>
            </a:r>
            <a:r>
              <a:rPr lang="en-GB" sz="1400" b="0" dirty="0">
                <a:solidFill>
                  <a:schemeClr val="bg1"/>
                </a:solidFill>
              </a:rPr>
              <a:t> Moulin aux </a:t>
            </a:r>
            <a:r>
              <a:rPr lang="en-GB" sz="1400" b="0" dirty="0" err="1">
                <a:solidFill>
                  <a:schemeClr val="bg1"/>
                </a:solidFill>
              </a:rPr>
              <a:t>Draps</a:t>
            </a:r>
            <a:r>
              <a:rPr lang="en-GB" sz="1400" b="0" dirty="0">
                <a:solidFill>
                  <a:schemeClr val="bg1"/>
                </a:solidFill>
              </a:rPr>
              <a:t> school centre where you will meet your Animateur and get settled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This centre is set in 22 acres of peaceful green fields with plenty of space to wander safely.  During term time, it is exclusivel</a:t>
            </a:r>
            <a:r>
              <a:rPr lang="en-GB" sz="1400" dirty="0">
                <a:solidFill>
                  <a:schemeClr val="bg1"/>
                </a:solidFill>
              </a:rPr>
              <a:t>y for the use of school groups meaning there are few other distractions for students</a:t>
            </a:r>
            <a:endParaRPr lang="en-GB" sz="1400" b="0" dirty="0">
              <a:solidFill>
                <a:schemeClr val="bg1"/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0A9B3AC-3F94-45A5-AB69-70A1E0187A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8B13C020-D97D-4AEB-999E-6CB7FAD0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3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Boulogne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town trail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Your animateur organises this activity with our tailor made Town trail requiring the students to read, understand and speak French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largest fishing port in France, Boulogne has a lively atmosphere including a vibrant market at the heart of the medieval Old Town</a:t>
            </a:r>
          </a:p>
        </p:txBody>
      </p:sp>
    </p:spTree>
    <p:extLst>
      <p:ext uri="{BB962C8B-B14F-4D97-AF65-F5344CB8AC3E}">
        <p14:creationId xmlns:p14="http://schemas.microsoft.com/office/powerpoint/2010/main" val="5219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D2C1D53-04B8-4B5B-90C7-4B3D7CB5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Goat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cheese farm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An interactive visit of a local working goat farm and cheese producer (or similar alternative) Includes the all important tasting</a:t>
            </a:r>
          </a:p>
        </p:txBody>
      </p:sp>
    </p:spTree>
    <p:extLst>
      <p:ext uri="{BB962C8B-B14F-4D97-AF65-F5344CB8AC3E}">
        <p14:creationId xmlns:p14="http://schemas.microsoft.com/office/powerpoint/2010/main" val="3893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B442918-748F-4CAE-A08D-0EA0FA8D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Blockhaus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d'Eperlecques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bunker of </a:t>
            </a:r>
            <a:r>
              <a:rPr lang="en-GB" sz="1400" b="0" dirty="0" err="1">
                <a:solidFill>
                  <a:schemeClr val="bg1"/>
                </a:solidFill>
              </a:rPr>
              <a:t>Eperlecques</a:t>
            </a:r>
            <a:r>
              <a:rPr lang="en-GB" sz="1400" b="0" dirty="0">
                <a:solidFill>
                  <a:schemeClr val="bg1"/>
                </a:solidFill>
              </a:rPr>
              <a:t> is the biggest bunker of the north of France, as a witness of this dark period, from 1939 to 1945. It was opened to the public in 1974 and classified "ancient memorials" in 1985</a:t>
            </a:r>
          </a:p>
        </p:txBody>
      </p:sp>
    </p:spTree>
    <p:extLst>
      <p:ext uri="{BB962C8B-B14F-4D97-AF65-F5344CB8AC3E}">
        <p14:creationId xmlns:p14="http://schemas.microsoft.com/office/powerpoint/2010/main" val="38542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Voyager School Travel">
      <a:dk1>
        <a:srgbClr val="576563"/>
      </a:dk1>
      <a:lt1>
        <a:srgbClr val="FFFFFF"/>
      </a:lt1>
      <a:dk2>
        <a:srgbClr val="0087AC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1733</Words>
  <Application>Microsoft Office PowerPoint</Application>
  <PresentationFormat>On-screen Show (4:3)</PresentationFormat>
  <Paragraphs>205</Paragraphs>
  <Slides>27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Wingdings</vt:lpstr>
      <vt:lpstr>Calibri</vt:lpstr>
      <vt:lpstr>Arial Black</vt:lpstr>
      <vt:lpstr>Arial</vt:lpstr>
      <vt:lpstr>Essential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Opal Coast</dc:title>
  <dc:creator>Voyager School Travel;Sam Taylor (Digital Marketing Assistant)</dc:creator>
  <cp:lastModifiedBy>Rachel Lewis</cp:lastModifiedBy>
  <cp:revision>264</cp:revision>
  <dcterms:created xsi:type="dcterms:W3CDTF">2008-08-28T10:36:08Z</dcterms:created>
  <dcterms:modified xsi:type="dcterms:W3CDTF">2023-02-22T13:56:48Z</dcterms:modified>
  <cp:category>France</cp:category>
</cp:coreProperties>
</file>