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8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4218" y="273812"/>
            <a:ext cx="8195563" cy="1232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oyagerschooltravel.com/spanish-language-school-trip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oyagerschooltravel.com/about-us/our-accreditation/" TargetMode="Externa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5023205"/>
              <a:ext cx="9144000" cy="1835150"/>
            </a:xfrm>
            <a:custGeom>
              <a:avLst/>
              <a:gdLst/>
              <a:ahLst/>
              <a:cxnLst/>
              <a:rect l="l" t="t" r="r" b="b"/>
              <a:pathLst>
                <a:path w="9144000" h="1835150">
                  <a:moveTo>
                    <a:pt x="9144000" y="0"/>
                  </a:moveTo>
                  <a:lnTo>
                    <a:pt x="0" y="492832"/>
                  </a:lnTo>
                  <a:lnTo>
                    <a:pt x="0" y="1834794"/>
                  </a:lnTo>
                  <a:lnTo>
                    <a:pt x="9144000" y="183479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178557" y="5239474"/>
            <a:ext cx="4064635" cy="1153160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Spain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32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Arbolar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Beach</a:t>
            </a:r>
            <a:endParaRPr sz="3200">
              <a:latin typeface="Arial"/>
              <a:cs typeface="Arial"/>
            </a:endParaRPr>
          </a:p>
          <a:p>
            <a:pPr marL="149860">
              <a:lnSpc>
                <a:spcPct val="100000"/>
              </a:lnSpc>
              <a:spcBef>
                <a:spcPts val="925"/>
              </a:spcBef>
            </a:pP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D-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DD-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MM-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YYYY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753611" y="0"/>
            <a:ext cx="1637030" cy="1769110"/>
            <a:chOff x="3753611" y="0"/>
            <a:chExt cx="1637030" cy="176911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33621" y="549401"/>
              <a:ext cx="1476755" cy="8001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753611" y="0"/>
              <a:ext cx="1637030" cy="1769110"/>
            </a:xfrm>
            <a:custGeom>
              <a:avLst/>
              <a:gdLst/>
              <a:ahLst/>
              <a:cxnLst/>
              <a:rect l="l" t="t" r="r" b="b"/>
              <a:pathLst>
                <a:path w="1637029" h="1769110">
                  <a:moveTo>
                    <a:pt x="1636776" y="0"/>
                  </a:moveTo>
                  <a:lnTo>
                    <a:pt x="0" y="0"/>
                  </a:lnTo>
                  <a:lnTo>
                    <a:pt x="0" y="1238123"/>
                  </a:lnTo>
                  <a:lnTo>
                    <a:pt x="818388" y="1768602"/>
                  </a:lnTo>
                  <a:lnTo>
                    <a:pt x="1636776" y="1238123"/>
                  </a:lnTo>
                  <a:lnTo>
                    <a:pt x="16367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2785" y="464819"/>
              <a:ext cx="1139189" cy="6172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1435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788830" y="0"/>
              <a:ext cx="4355465" cy="1797050"/>
            </a:xfrm>
            <a:custGeom>
              <a:avLst/>
              <a:gdLst/>
              <a:ahLst/>
              <a:cxnLst/>
              <a:rect l="l" t="t" r="r" b="b"/>
              <a:pathLst>
                <a:path w="4355465" h="1797050">
                  <a:moveTo>
                    <a:pt x="4355169" y="0"/>
                  </a:moveTo>
                  <a:lnTo>
                    <a:pt x="0" y="0"/>
                  </a:lnTo>
                  <a:lnTo>
                    <a:pt x="130641" y="1796542"/>
                  </a:lnTo>
                  <a:lnTo>
                    <a:pt x="4355169" y="1489366"/>
                  </a:lnTo>
                  <a:lnTo>
                    <a:pt x="4355169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0580" y="0"/>
              <a:ext cx="1108075" cy="1197610"/>
            </a:xfrm>
            <a:custGeom>
              <a:avLst/>
              <a:gdLst/>
              <a:ahLst/>
              <a:cxnLst/>
              <a:rect l="l" t="t" r="r" b="b"/>
              <a:pathLst>
                <a:path w="1108075" h="1197610">
                  <a:moveTo>
                    <a:pt x="1107948" y="0"/>
                  </a:moveTo>
                  <a:lnTo>
                    <a:pt x="0" y="0"/>
                  </a:lnTo>
                  <a:lnTo>
                    <a:pt x="0" y="837946"/>
                  </a:lnTo>
                  <a:lnTo>
                    <a:pt x="553974" y="1197102"/>
                  </a:lnTo>
                  <a:lnTo>
                    <a:pt x="1107948" y="837946"/>
                  </a:lnTo>
                  <a:lnTo>
                    <a:pt x="11079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8219" y="287273"/>
              <a:ext cx="770382" cy="4191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6061710">
              <a:lnSpc>
                <a:spcPct val="100000"/>
              </a:lnSpc>
              <a:spcBef>
                <a:spcPts val="100"/>
              </a:spcBef>
            </a:pPr>
            <a:r>
              <a:rPr dirty="0"/>
              <a:t>Day</a:t>
            </a:r>
            <a:r>
              <a:rPr spc="-50" dirty="0"/>
              <a:t> 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735828" y="2808223"/>
            <a:ext cx="2615565" cy="1974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68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Beach</a:t>
            </a:r>
            <a:r>
              <a:rPr sz="1800" b="1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Photography Challenge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group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is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divided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in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subgroups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are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tasked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with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taking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photos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of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different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objects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sights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on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beach.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best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photo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is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the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winner!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1435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0580" y="0"/>
              <a:ext cx="1108075" cy="1197610"/>
            </a:xfrm>
            <a:custGeom>
              <a:avLst/>
              <a:gdLst/>
              <a:ahLst/>
              <a:cxnLst/>
              <a:rect l="l" t="t" r="r" b="b"/>
              <a:pathLst>
                <a:path w="1108075" h="1197610">
                  <a:moveTo>
                    <a:pt x="1107948" y="0"/>
                  </a:moveTo>
                  <a:lnTo>
                    <a:pt x="0" y="0"/>
                  </a:lnTo>
                  <a:lnTo>
                    <a:pt x="0" y="837946"/>
                  </a:lnTo>
                  <a:lnTo>
                    <a:pt x="553974" y="1197102"/>
                  </a:lnTo>
                  <a:lnTo>
                    <a:pt x="1107948" y="837946"/>
                  </a:lnTo>
                  <a:lnTo>
                    <a:pt x="11079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8219" y="287273"/>
              <a:ext cx="770382" cy="4191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788830" y="0"/>
              <a:ext cx="4355465" cy="1797050"/>
            </a:xfrm>
            <a:custGeom>
              <a:avLst/>
              <a:gdLst/>
              <a:ahLst/>
              <a:cxnLst/>
              <a:rect l="l" t="t" r="r" b="b"/>
              <a:pathLst>
                <a:path w="4355465" h="1797050">
                  <a:moveTo>
                    <a:pt x="4355169" y="0"/>
                  </a:moveTo>
                  <a:lnTo>
                    <a:pt x="0" y="0"/>
                  </a:lnTo>
                  <a:lnTo>
                    <a:pt x="130641" y="1796542"/>
                  </a:lnTo>
                  <a:lnTo>
                    <a:pt x="4355169" y="1489366"/>
                  </a:lnTo>
                  <a:lnTo>
                    <a:pt x="4355169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735828" y="2808223"/>
            <a:ext cx="2654935" cy="1548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771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Spanish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 Cooking Workshop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44"/>
              </a:spcBef>
            </a:pP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Learn</a:t>
            </a:r>
            <a:r>
              <a:rPr sz="1400" spc="-7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food-specific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Spanish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vocabulary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while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you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get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hands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dirty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preparing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traditional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Spanish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dish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6061710">
              <a:lnSpc>
                <a:spcPct val="100000"/>
              </a:lnSpc>
              <a:spcBef>
                <a:spcPts val="100"/>
              </a:spcBef>
            </a:pPr>
            <a:r>
              <a:rPr dirty="0"/>
              <a:t>Day</a:t>
            </a:r>
            <a:r>
              <a:rPr spc="-50" dirty="0"/>
              <a:t> 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4334" y="293347"/>
            <a:ext cx="764267" cy="41302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731255" y="2653207"/>
            <a:ext cx="2527300" cy="2425065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Aguilas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Visit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44"/>
              </a:spcBef>
            </a:pP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Board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coach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to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of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Aguilas.</a:t>
            </a:r>
            <a:endParaRPr sz="1400">
              <a:latin typeface="Arial"/>
              <a:cs typeface="Arial"/>
            </a:endParaRPr>
          </a:p>
          <a:p>
            <a:pPr marL="12700" marR="74295">
              <a:lnSpc>
                <a:spcPct val="100000"/>
              </a:lnSpc>
              <a:spcBef>
                <a:spcPts val="935"/>
              </a:spcBef>
            </a:pP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Take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tour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of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Castle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a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visit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to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shops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port.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Enjoy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boat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trip!</a:t>
            </a:r>
            <a:endParaRPr sz="1400">
              <a:latin typeface="Arial"/>
              <a:cs typeface="Arial"/>
            </a:endParaRPr>
          </a:p>
          <a:p>
            <a:pPr marL="12700" marR="369570">
              <a:lnSpc>
                <a:spcPct val="100000"/>
              </a:lnSpc>
              <a:spcBef>
                <a:spcPts val="940"/>
              </a:spcBef>
            </a:pP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Test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vocabulary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a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Spanish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quiz.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83454" y="0"/>
            <a:ext cx="4360545" cy="1901189"/>
          </a:xfrm>
          <a:custGeom>
            <a:avLst/>
            <a:gdLst/>
            <a:ahLst/>
            <a:cxnLst/>
            <a:rect l="l" t="t" r="r" b="b"/>
            <a:pathLst>
              <a:path w="4360545" h="1901189">
                <a:moveTo>
                  <a:pt x="4360545" y="0"/>
                </a:moveTo>
                <a:lnTo>
                  <a:pt x="1282046" y="0"/>
                </a:lnTo>
                <a:lnTo>
                  <a:pt x="0" y="93218"/>
                </a:lnTo>
                <a:lnTo>
                  <a:pt x="131572" y="1900809"/>
                </a:lnTo>
                <a:lnTo>
                  <a:pt x="4360545" y="1593310"/>
                </a:lnTo>
                <a:lnTo>
                  <a:pt x="4360545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6061710">
              <a:lnSpc>
                <a:spcPct val="100000"/>
              </a:lnSpc>
              <a:spcBef>
                <a:spcPts val="100"/>
              </a:spcBef>
            </a:pPr>
            <a:r>
              <a:rPr dirty="0"/>
              <a:t>Day</a:t>
            </a:r>
            <a:r>
              <a:rPr spc="-50" dirty="0"/>
              <a:t> 4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8025" y="833627"/>
            <a:ext cx="4430268" cy="590778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3896360"/>
            <a:chOff x="0" y="0"/>
            <a:chExt cx="9144000" cy="38963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389610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0580" y="0"/>
              <a:ext cx="1108075" cy="1197610"/>
            </a:xfrm>
            <a:custGeom>
              <a:avLst/>
              <a:gdLst/>
              <a:ahLst/>
              <a:cxnLst/>
              <a:rect l="l" t="t" r="r" b="b"/>
              <a:pathLst>
                <a:path w="1108075" h="1197610">
                  <a:moveTo>
                    <a:pt x="1107948" y="0"/>
                  </a:moveTo>
                  <a:lnTo>
                    <a:pt x="0" y="0"/>
                  </a:lnTo>
                  <a:lnTo>
                    <a:pt x="0" y="837946"/>
                  </a:lnTo>
                  <a:lnTo>
                    <a:pt x="553974" y="1197102"/>
                  </a:lnTo>
                  <a:lnTo>
                    <a:pt x="1107948" y="837946"/>
                  </a:lnTo>
                  <a:lnTo>
                    <a:pt x="11079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8219" y="287274"/>
              <a:ext cx="770382" cy="4191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138677" y="4974590"/>
            <a:ext cx="42354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E1E1E"/>
                </a:solidFill>
                <a:latin typeface="Arial"/>
                <a:cs typeface="Arial"/>
              </a:rPr>
              <a:t>Check</a:t>
            </a:r>
            <a:r>
              <a:rPr sz="1200" b="1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E1E1E"/>
                </a:solidFill>
                <a:latin typeface="Arial"/>
                <a:cs typeface="Arial"/>
              </a:rPr>
              <a:t>out</a:t>
            </a:r>
            <a:r>
              <a:rPr sz="1200" b="1" spc="3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&gt;</a:t>
            </a:r>
            <a:r>
              <a:rPr sz="1200" spc="-2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E1E1E"/>
                </a:solidFill>
                <a:latin typeface="Arial"/>
                <a:cs typeface="Arial"/>
              </a:rPr>
              <a:t>More</a:t>
            </a:r>
            <a:r>
              <a:rPr sz="1200" b="1" spc="-2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E1E1E"/>
                </a:solidFill>
                <a:latin typeface="Arial"/>
                <a:cs typeface="Arial"/>
              </a:rPr>
              <a:t>Spanish</a:t>
            </a:r>
            <a:r>
              <a:rPr sz="1200" b="1" spc="-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E1E1E"/>
                </a:solidFill>
                <a:latin typeface="Arial"/>
                <a:cs typeface="Arial"/>
              </a:rPr>
              <a:t>activities</a:t>
            </a:r>
            <a:r>
              <a:rPr sz="1200" b="1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E1E1E"/>
                </a:solidFill>
                <a:latin typeface="Arial"/>
                <a:cs typeface="Arial"/>
              </a:rPr>
              <a:t>flight</a:t>
            </a:r>
            <a:r>
              <a:rPr sz="1200" b="1" spc="-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E1E1E"/>
                </a:solidFill>
                <a:latin typeface="Arial"/>
                <a:cs typeface="Arial"/>
              </a:rPr>
              <a:t>time</a:t>
            </a:r>
            <a:r>
              <a:rPr sz="1200" b="1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E1E1E"/>
                </a:solidFill>
                <a:latin typeface="Arial"/>
                <a:cs typeface="Arial"/>
              </a:rPr>
              <a:t>permitting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38677" y="5453126"/>
            <a:ext cx="3133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1E1E1E"/>
                </a:solidFill>
                <a:latin typeface="Arial"/>
                <a:cs typeface="Arial"/>
              </a:rPr>
              <a:t>Transfer</a:t>
            </a:r>
            <a:r>
              <a:rPr sz="1200" b="1" spc="-2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E1E1E"/>
                </a:solidFill>
                <a:latin typeface="Arial"/>
                <a:cs typeface="Arial"/>
              </a:rPr>
              <a:t>to</a:t>
            </a:r>
            <a:r>
              <a:rPr sz="1200" b="1" spc="-1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E1E1E"/>
                </a:solidFill>
                <a:latin typeface="Arial"/>
                <a:cs typeface="Arial"/>
              </a:rPr>
              <a:t>airport</a:t>
            </a:r>
            <a:r>
              <a:rPr sz="1200" b="1" spc="3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&gt;</a:t>
            </a:r>
            <a:r>
              <a:rPr sz="1200" spc="2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E1E1E"/>
                </a:solidFill>
                <a:latin typeface="Arial"/>
                <a:cs typeface="Arial"/>
              </a:rPr>
              <a:t>Arrive</a:t>
            </a:r>
            <a:r>
              <a:rPr sz="1200" b="1" spc="-3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E1E1E"/>
                </a:solidFill>
                <a:latin typeface="Arial"/>
                <a:cs typeface="Arial"/>
              </a:rPr>
              <a:t>back</a:t>
            </a:r>
            <a:r>
              <a:rPr sz="1200" b="1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E1E1E"/>
                </a:solidFill>
                <a:latin typeface="Arial"/>
                <a:cs typeface="Arial"/>
              </a:rPr>
              <a:t>in the</a:t>
            </a:r>
            <a:r>
              <a:rPr sz="1200" b="1" spc="-1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1E1E1E"/>
                </a:solidFill>
                <a:latin typeface="Arial"/>
                <a:cs typeface="Arial"/>
              </a:rPr>
              <a:t>UK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4575302"/>
            <a:ext cx="2734310" cy="1102995"/>
          </a:xfrm>
          <a:custGeom>
            <a:avLst/>
            <a:gdLst/>
            <a:ahLst/>
            <a:cxnLst/>
            <a:rect l="l" t="t" r="r" b="b"/>
            <a:pathLst>
              <a:path w="2734310" h="1102995">
                <a:moveTo>
                  <a:pt x="2668143" y="0"/>
                </a:moveTo>
                <a:lnTo>
                  <a:pt x="0" y="194013"/>
                </a:lnTo>
                <a:lnTo>
                  <a:pt x="0" y="1102562"/>
                </a:lnTo>
                <a:lnTo>
                  <a:pt x="2733929" y="903731"/>
                </a:lnTo>
                <a:lnTo>
                  <a:pt x="2668143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32991" y="4842764"/>
            <a:ext cx="95631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Day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268730"/>
          </a:xfrm>
          <a:custGeom>
            <a:avLst/>
            <a:gdLst/>
            <a:ahLst/>
            <a:cxnLst/>
            <a:rect l="l" t="t" r="r" b="b"/>
            <a:pathLst>
              <a:path w="9144000" h="1268730">
                <a:moveTo>
                  <a:pt x="9144000" y="0"/>
                </a:moveTo>
                <a:lnTo>
                  <a:pt x="0" y="0"/>
                </a:lnTo>
                <a:lnTo>
                  <a:pt x="0" y="1268729"/>
                </a:lnTo>
                <a:lnTo>
                  <a:pt x="9144000" y="1268729"/>
                </a:lnTo>
                <a:lnTo>
                  <a:pt x="9144000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254" y="291592"/>
            <a:ext cx="364299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Additional</a:t>
            </a:r>
            <a:r>
              <a:rPr sz="4000" spc="-35" dirty="0"/>
              <a:t> </a:t>
            </a:r>
            <a:r>
              <a:rPr sz="4000" spc="-10" dirty="0"/>
              <a:t>notes</a:t>
            </a:r>
            <a:endParaRPr sz="40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60564" y="316229"/>
            <a:ext cx="791718" cy="42748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42339" y="1329384"/>
            <a:ext cx="7240270" cy="482663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940"/>
              </a:spcBef>
              <a:buFont typeface="Wingdings"/>
              <a:buChar char=""/>
              <a:tabLst>
                <a:tab pos="297815" algn="l"/>
              </a:tabLst>
            </a:pP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Students</a:t>
            </a:r>
            <a:r>
              <a:rPr sz="1400" i="1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must</a:t>
            </a:r>
            <a:r>
              <a:rPr sz="1400" i="1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make</a:t>
            </a:r>
            <a:r>
              <a:rPr sz="1400" i="1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their</a:t>
            </a:r>
            <a:r>
              <a:rPr sz="1400" i="1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own</a:t>
            </a:r>
            <a:r>
              <a:rPr sz="1400" i="1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way</a:t>
            </a:r>
            <a:r>
              <a:rPr sz="1400" i="1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1400" i="1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Gatwick</a:t>
            </a:r>
            <a:r>
              <a:rPr sz="1400" i="1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4D4D4D"/>
                </a:solidFill>
                <a:latin typeface="Arial"/>
                <a:cs typeface="Arial"/>
              </a:rPr>
              <a:t>airport</a:t>
            </a:r>
            <a:endParaRPr sz="1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840"/>
              </a:spcBef>
              <a:buFont typeface="Wingdings"/>
              <a:buChar char=""/>
              <a:tabLst>
                <a:tab pos="297815" algn="l"/>
              </a:tabLst>
            </a:pP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Please</a:t>
            </a:r>
            <a:r>
              <a:rPr sz="1400" i="1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keep</a:t>
            </a:r>
            <a:r>
              <a:rPr sz="1400" i="1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all</a:t>
            </a:r>
            <a:r>
              <a:rPr sz="1400" i="1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valuables</a:t>
            </a:r>
            <a:r>
              <a:rPr sz="1400" i="1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in</a:t>
            </a:r>
            <a:r>
              <a:rPr sz="1400" i="1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1400" i="1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safe</a:t>
            </a:r>
            <a:r>
              <a:rPr sz="1400" i="1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4D4D4D"/>
                </a:solidFill>
                <a:latin typeface="Arial"/>
                <a:cs typeface="Arial"/>
              </a:rPr>
              <a:t>place.</a:t>
            </a:r>
            <a:endParaRPr sz="1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840"/>
              </a:spcBef>
              <a:buFont typeface="Wingdings"/>
              <a:buChar char=""/>
              <a:tabLst>
                <a:tab pos="297815" algn="l"/>
              </a:tabLst>
            </a:pP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Please</a:t>
            </a:r>
            <a:r>
              <a:rPr sz="1400" i="1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ensure</a:t>
            </a:r>
            <a:r>
              <a:rPr sz="1400" i="1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you</a:t>
            </a:r>
            <a:r>
              <a:rPr sz="1400" i="1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have</a:t>
            </a:r>
            <a:r>
              <a:rPr sz="1400" i="1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all</a:t>
            </a:r>
            <a:r>
              <a:rPr sz="1400" i="1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1400" i="1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your</a:t>
            </a:r>
            <a:r>
              <a:rPr sz="1400" i="1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belongings,</a:t>
            </a:r>
            <a:r>
              <a:rPr sz="1400" i="1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valuables</a:t>
            </a:r>
            <a:r>
              <a:rPr sz="1400" i="1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from</a:t>
            </a:r>
            <a:r>
              <a:rPr sz="1400" i="1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safe,</a:t>
            </a:r>
            <a:r>
              <a:rPr sz="1400" i="1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1400" i="1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4D4D4D"/>
                </a:solidFill>
                <a:latin typeface="Arial"/>
                <a:cs typeface="Arial"/>
              </a:rPr>
              <a:t>passports</a:t>
            </a:r>
            <a:endParaRPr sz="1400">
              <a:latin typeface="Arial"/>
              <a:cs typeface="Arial"/>
            </a:endParaRPr>
          </a:p>
          <a:p>
            <a:pPr marL="298450">
              <a:lnSpc>
                <a:spcPct val="100000"/>
              </a:lnSpc>
              <a:spcBef>
                <a:spcPts val="840"/>
              </a:spcBef>
            </a:pP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before</a:t>
            </a:r>
            <a:r>
              <a:rPr sz="1400" i="1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departing</a:t>
            </a:r>
            <a:r>
              <a:rPr sz="1400" i="1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1400" i="1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4D4D4D"/>
                </a:solidFill>
                <a:latin typeface="Arial"/>
                <a:cs typeface="Arial"/>
              </a:rPr>
              <a:t>hotel.</a:t>
            </a:r>
            <a:endParaRPr sz="1400">
              <a:latin typeface="Arial"/>
              <a:cs typeface="Arial"/>
            </a:endParaRPr>
          </a:p>
          <a:p>
            <a:pPr marL="298450" marR="120650" indent="-285750">
              <a:lnSpc>
                <a:spcPct val="150000"/>
              </a:lnSpc>
              <a:buFont typeface="Wingdings"/>
              <a:buChar char=""/>
              <a:tabLst>
                <a:tab pos="298450" algn="l"/>
              </a:tabLst>
            </a:pP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Some</a:t>
            </a:r>
            <a:r>
              <a:rPr sz="1400" i="1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hotels/centres</a:t>
            </a:r>
            <a:r>
              <a:rPr sz="1400" i="1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require</a:t>
            </a:r>
            <a:r>
              <a:rPr sz="1400" i="1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damage</a:t>
            </a:r>
            <a:r>
              <a:rPr sz="1400" i="1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deposits</a:t>
            </a:r>
            <a:r>
              <a:rPr sz="1400" i="1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on</a:t>
            </a:r>
            <a:r>
              <a:rPr sz="1400" i="1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arrival,</a:t>
            </a:r>
            <a:r>
              <a:rPr sz="1400" i="1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Voyager</a:t>
            </a:r>
            <a:r>
              <a:rPr sz="1400" i="1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will</a:t>
            </a:r>
            <a:r>
              <a:rPr sz="1400" i="1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endeavour</a:t>
            </a:r>
            <a:r>
              <a:rPr sz="1400" i="1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spc="-25" dirty="0">
                <a:solidFill>
                  <a:srgbClr val="4D4D4D"/>
                </a:solidFill>
                <a:latin typeface="Arial"/>
                <a:cs typeface="Arial"/>
              </a:rPr>
              <a:t>to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inform</a:t>
            </a:r>
            <a:r>
              <a:rPr sz="1400" i="1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groups</a:t>
            </a:r>
            <a:r>
              <a:rPr sz="1400" i="1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if</a:t>
            </a:r>
            <a:r>
              <a:rPr sz="1400" i="1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such</a:t>
            </a:r>
            <a:r>
              <a:rPr sz="1400" i="1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payments</a:t>
            </a:r>
            <a:r>
              <a:rPr sz="1400" i="1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are</a:t>
            </a:r>
            <a:r>
              <a:rPr sz="1400" i="1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required.</a:t>
            </a:r>
            <a:r>
              <a:rPr sz="1400" i="1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We</a:t>
            </a:r>
            <a:r>
              <a:rPr sz="1400" i="1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always</a:t>
            </a:r>
            <a:r>
              <a:rPr sz="1400" i="1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advise</a:t>
            </a:r>
            <a:r>
              <a:rPr sz="1400" i="1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room</a:t>
            </a:r>
            <a:r>
              <a:rPr sz="1400" i="1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inspections</a:t>
            </a:r>
            <a:r>
              <a:rPr sz="1400" i="1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spc="-20" dirty="0">
                <a:solidFill>
                  <a:srgbClr val="4D4D4D"/>
                </a:solidFill>
                <a:latin typeface="Arial"/>
                <a:cs typeface="Arial"/>
              </a:rPr>
              <a:t>upon </a:t>
            </a:r>
            <a:r>
              <a:rPr sz="1400" i="1" spc="-10" dirty="0">
                <a:solidFill>
                  <a:srgbClr val="4D4D4D"/>
                </a:solidFill>
                <a:latin typeface="Arial"/>
                <a:cs typeface="Arial"/>
              </a:rPr>
              <a:t>check-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in</a:t>
            </a:r>
            <a:r>
              <a:rPr sz="1400" i="1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for</a:t>
            </a:r>
            <a:r>
              <a:rPr sz="1400" i="1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pre-recorded</a:t>
            </a:r>
            <a:r>
              <a:rPr sz="1400" i="1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4D4D4D"/>
                </a:solidFill>
                <a:latin typeface="Arial"/>
                <a:cs typeface="Arial"/>
              </a:rPr>
              <a:t>damage.</a:t>
            </a:r>
            <a:endParaRPr sz="1400">
              <a:latin typeface="Arial"/>
              <a:cs typeface="Arial"/>
            </a:endParaRPr>
          </a:p>
          <a:p>
            <a:pPr marL="298450" marR="186690" indent="-285750">
              <a:lnSpc>
                <a:spcPct val="150000"/>
              </a:lnSpc>
              <a:buFont typeface="Wingdings"/>
              <a:buChar char=""/>
              <a:tabLst>
                <a:tab pos="298450" algn="l"/>
              </a:tabLst>
            </a:pP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Voyager</a:t>
            </a:r>
            <a:r>
              <a:rPr sz="1400" i="1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also</a:t>
            </a:r>
            <a:r>
              <a:rPr sz="1400" i="1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recommend</a:t>
            </a:r>
            <a:r>
              <a:rPr sz="1400" i="1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carrying</a:t>
            </a:r>
            <a:r>
              <a:rPr sz="1400" i="1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out</a:t>
            </a:r>
            <a:r>
              <a:rPr sz="1400" i="1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1400" i="1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fire</a:t>
            </a:r>
            <a:r>
              <a:rPr sz="1400" i="1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drill,</a:t>
            </a:r>
            <a:r>
              <a:rPr sz="1400" i="1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or</a:t>
            </a:r>
            <a:r>
              <a:rPr sz="1400" i="1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at</a:t>
            </a:r>
            <a:r>
              <a:rPr sz="1400" i="1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least</a:t>
            </a:r>
            <a:r>
              <a:rPr sz="1400" i="1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ensuring</a:t>
            </a:r>
            <a:r>
              <a:rPr sz="1400" i="1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that</a:t>
            </a:r>
            <a:r>
              <a:rPr sz="1400" i="1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all</a:t>
            </a:r>
            <a:r>
              <a:rPr sz="1400" i="1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pupils</a:t>
            </a:r>
            <a:r>
              <a:rPr sz="1400" i="1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spc="-25" dirty="0">
                <a:solidFill>
                  <a:srgbClr val="4D4D4D"/>
                </a:solidFill>
                <a:latin typeface="Arial"/>
                <a:cs typeface="Arial"/>
              </a:rPr>
              <a:t>are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aware</a:t>
            </a:r>
            <a:r>
              <a:rPr sz="1400" i="1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1400" i="1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all</a:t>
            </a:r>
            <a:r>
              <a:rPr sz="1400" i="1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emergency</a:t>
            </a:r>
            <a:r>
              <a:rPr sz="1400" i="1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exits</a:t>
            </a:r>
            <a:r>
              <a:rPr sz="1400" i="1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1400" i="1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fire</a:t>
            </a:r>
            <a:r>
              <a:rPr sz="1400" i="1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assembly</a:t>
            </a:r>
            <a:r>
              <a:rPr sz="1400" i="1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4D4D4D"/>
                </a:solidFill>
                <a:latin typeface="Arial"/>
                <a:cs typeface="Arial"/>
              </a:rPr>
              <a:t>points.</a:t>
            </a:r>
            <a:endParaRPr sz="1400">
              <a:latin typeface="Arial"/>
              <a:cs typeface="Arial"/>
            </a:endParaRPr>
          </a:p>
          <a:p>
            <a:pPr marL="298450" marR="5080" indent="-285750">
              <a:lnSpc>
                <a:spcPct val="150000"/>
              </a:lnSpc>
              <a:buFont typeface="Wingdings"/>
              <a:buChar char=""/>
              <a:tabLst>
                <a:tab pos="298450" algn="l"/>
              </a:tabLst>
            </a:pP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International</a:t>
            </a:r>
            <a:r>
              <a:rPr sz="1400" i="1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check</a:t>
            </a:r>
            <a:r>
              <a:rPr sz="1400" i="1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in</a:t>
            </a:r>
            <a:r>
              <a:rPr sz="1400" i="1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times</a:t>
            </a:r>
            <a:r>
              <a:rPr sz="1400" i="1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after</a:t>
            </a:r>
            <a:r>
              <a:rPr sz="1400" i="1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3pm</a:t>
            </a:r>
            <a:r>
              <a:rPr sz="1400" i="1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on</a:t>
            </a:r>
            <a:r>
              <a:rPr sz="1400" i="1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arrival</a:t>
            </a:r>
            <a:r>
              <a:rPr sz="1400" i="1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day</a:t>
            </a:r>
            <a:r>
              <a:rPr sz="1400" i="1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1400" i="1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check</a:t>
            </a:r>
            <a:r>
              <a:rPr sz="1400" i="1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out</a:t>
            </a:r>
            <a:r>
              <a:rPr sz="1400" i="1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by</a:t>
            </a:r>
            <a:r>
              <a:rPr sz="1400" i="1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10</a:t>
            </a:r>
            <a:r>
              <a:rPr sz="1400" i="1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am</a:t>
            </a:r>
            <a:r>
              <a:rPr sz="1400" i="1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on</a:t>
            </a:r>
            <a:r>
              <a:rPr sz="1400" i="1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last</a:t>
            </a:r>
            <a:r>
              <a:rPr sz="1400" i="1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spc="-20" dirty="0">
                <a:solidFill>
                  <a:srgbClr val="4D4D4D"/>
                </a:solidFill>
                <a:latin typeface="Arial"/>
                <a:cs typeface="Arial"/>
              </a:rPr>
              <a:t>day.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We</a:t>
            </a:r>
            <a:r>
              <a:rPr sz="1400" i="1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will</a:t>
            </a:r>
            <a:r>
              <a:rPr sz="1400" i="1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try</a:t>
            </a:r>
            <a:r>
              <a:rPr sz="1400" i="1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1400" i="1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arrange</a:t>
            </a:r>
            <a:r>
              <a:rPr sz="1400" i="1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luggage</a:t>
            </a:r>
            <a:r>
              <a:rPr sz="1400" i="1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storage</a:t>
            </a:r>
            <a:r>
              <a:rPr sz="1400" i="1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rooms</a:t>
            </a:r>
            <a:r>
              <a:rPr sz="1400" i="1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in</a:t>
            </a:r>
            <a:r>
              <a:rPr sz="1400" i="1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case</a:t>
            </a:r>
            <a:r>
              <a:rPr sz="1400" i="1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or</a:t>
            </a:r>
            <a:r>
              <a:rPr sz="1400" i="1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earlier</a:t>
            </a:r>
            <a:r>
              <a:rPr sz="1400" i="1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arrival</a:t>
            </a:r>
            <a:r>
              <a:rPr sz="1400" i="1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or</a:t>
            </a:r>
            <a:r>
              <a:rPr sz="1400" i="1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late</a:t>
            </a:r>
            <a:r>
              <a:rPr sz="1400" i="1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4D4D4D"/>
                </a:solidFill>
                <a:latin typeface="Arial"/>
                <a:cs typeface="Arial"/>
              </a:rPr>
              <a:t>departure..</a:t>
            </a:r>
            <a:endParaRPr sz="1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840"/>
              </a:spcBef>
              <a:buFont typeface="Wingdings"/>
              <a:buChar char=""/>
              <a:tabLst>
                <a:tab pos="297815" algn="l"/>
              </a:tabLst>
            </a:pP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If</a:t>
            </a:r>
            <a:r>
              <a:rPr sz="1400" i="1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groups</a:t>
            </a:r>
            <a:r>
              <a:rPr sz="1400" i="1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are</a:t>
            </a:r>
            <a:r>
              <a:rPr sz="1400" i="1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delayed</a:t>
            </a:r>
            <a:r>
              <a:rPr sz="1400" i="1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en</a:t>
            </a:r>
            <a:r>
              <a:rPr sz="1400" i="1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route</a:t>
            </a:r>
            <a:r>
              <a:rPr sz="1400" i="1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1400" i="1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accommodation</a:t>
            </a:r>
            <a:r>
              <a:rPr sz="1400" i="1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OR</a:t>
            </a:r>
            <a:r>
              <a:rPr sz="1400" i="1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visits</a:t>
            </a:r>
            <a:r>
              <a:rPr sz="1400" i="1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we</a:t>
            </a:r>
            <a:r>
              <a:rPr sz="1400" i="1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ask</a:t>
            </a:r>
            <a:r>
              <a:rPr sz="1400" i="1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that</a:t>
            </a:r>
            <a:r>
              <a:rPr sz="1400" i="1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they</a:t>
            </a:r>
            <a:r>
              <a:rPr sz="1400" i="1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4D4D4D"/>
                </a:solidFill>
                <a:latin typeface="Arial"/>
                <a:cs typeface="Arial"/>
              </a:rPr>
              <a:t>telephone</a:t>
            </a:r>
            <a:endParaRPr sz="1400">
              <a:latin typeface="Arial"/>
              <a:cs typeface="Arial"/>
            </a:endParaRPr>
          </a:p>
          <a:p>
            <a:pPr marL="298450">
              <a:lnSpc>
                <a:spcPct val="100000"/>
              </a:lnSpc>
              <a:spcBef>
                <a:spcPts val="845"/>
              </a:spcBef>
            </a:pP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1400" i="1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supplier</a:t>
            </a:r>
            <a:r>
              <a:rPr sz="1400" i="1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in</a:t>
            </a:r>
            <a:r>
              <a:rPr sz="1400" i="1" spc="-10" dirty="0">
                <a:solidFill>
                  <a:srgbClr val="4D4D4D"/>
                </a:solidFill>
                <a:latin typeface="Arial"/>
                <a:cs typeface="Arial"/>
              </a:rPr>
              <a:t> advance.</a:t>
            </a:r>
            <a:endParaRPr sz="1400">
              <a:latin typeface="Arial"/>
              <a:cs typeface="Arial"/>
            </a:endParaRPr>
          </a:p>
          <a:p>
            <a:pPr marL="298450" marR="59690" indent="-285750">
              <a:lnSpc>
                <a:spcPct val="150000"/>
              </a:lnSpc>
              <a:buFont typeface="Wingdings"/>
              <a:buChar char=""/>
              <a:tabLst>
                <a:tab pos="298450" algn="l"/>
              </a:tabLst>
            </a:pP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Voyager</a:t>
            </a:r>
            <a:r>
              <a:rPr sz="1400" i="1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provides</a:t>
            </a:r>
            <a:r>
              <a:rPr sz="1400" i="1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an</a:t>
            </a:r>
            <a:r>
              <a:rPr sz="1400" i="1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emergency</a:t>
            </a:r>
            <a:r>
              <a:rPr sz="1400" i="1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24</a:t>
            </a:r>
            <a:r>
              <a:rPr sz="1400" i="1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hour</a:t>
            </a:r>
            <a:r>
              <a:rPr sz="1400" i="1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care</a:t>
            </a:r>
            <a:r>
              <a:rPr sz="1400" i="1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line</a:t>
            </a:r>
            <a:r>
              <a:rPr sz="1400" i="1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for</a:t>
            </a:r>
            <a:r>
              <a:rPr sz="1400" i="1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teachers</a:t>
            </a:r>
            <a:r>
              <a:rPr sz="1400" i="1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whilst</a:t>
            </a:r>
            <a:r>
              <a:rPr sz="1400" i="1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out</a:t>
            </a:r>
            <a:r>
              <a:rPr sz="1400" i="1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on</a:t>
            </a:r>
            <a:r>
              <a:rPr sz="1400" i="1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tour</a:t>
            </a:r>
            <a:r>
              <a:rPr sz="1400" i="1" spc="-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for</a:t>
            </a:r>
            <a:r>
              <a:rPr sz="1400" i="1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spc="-25" dirty="0">
                <a:solidFill>
                  <a:srgbClr val="4D4D4D"/>
                </a:solidFill>
                <a:latin typeface="Arial"/>
                <a:cs typeface="Arial"/>
              </a:rPr>
              <a:t>any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questions</a:t>
            </a:r>
            <a:r>
              <a:rPr sz="1400" i="1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4D4D4D"/>
                </a:solidFill>
                <a:latin typeface="Arial"/>
                <a:cs typeface="Arial"/>
              </a:rPr>
              <a:t>or</a:t>
            </a:r>
            <a:r>
              <a:rPr sz="1400" i="1" spc="-10" dirty="0">
                <a:solidFill>
                  <a:srgbClr val="4D4D4D"/>
                </a:solidFill>
                <a:latin typeface="Arial"/>
                <a:cs typeface="Arial"/>
              </a:rPr>
              <a:t> queries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39314" y="2600198"/>
            <a:ext cx="4980686" cy="1367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800" spc="-640" dirty="0">
                <a:latin typeface="Calibri"/>
                <a:cs typeface="Calibri"/>
              </a:rPr>
              <a:t>T</a:t>
            </a:r>
            <a:r>
              <a:rPr sz="8800" spc="-730" dirty="0">
                <a:latin typeface="Calibri"/>
                <a:cs typeface="Calibri"/>
              </a:rPr>
              <a:t>h</a:t>
            </a:r>
            <a:r>
              <a:rPr sz="8800" spc="-445" dirty="0">
                <a:latin typeface="Calibri"/>
                <a:cs typeface="Calibri"/>
              </a:rPr>
              <a:t>a</a:t>
            </a:r>
            <a:r>
              <a:rPr sz="8800" spc="-695" dirty="0">
                <a:latin typeface="Calibri"/>
                <a:cs typeface="Calibri"/>
              </a:rPr>
              <a:t>n</a:t>
            </a:r>
            <a:r>
              <a:rPr sz="8800" spc="-1250" dirty="0">
                <a:latin typeface="Calibri"/>
                <a:cs typeface="Calibri"/>
              </a:rPr>
              <a:t>k</a:t>
            </a:r>
            <a:r>
              <a:rPr sz="8800" spc="290" dirty="0">
                <a:latin typeface="Calibri"/>
                <a:cs typeface="Calibri"/>
              </a:rPr>
              <a:t> </a:t>
            </a:r>
            <a:r>
              <a:rPr sz="8800" spc="-1040" dirty="0">
                <a:latin typeface="Calibri"/>
                <a:cs typeface="Calibri"/>
              </a:rPr>
              <a:t>y</a:t>
            </a:r>
            <a:r>
              <a:rPr sz="8800" spc="-1110" dirty="0">
                <a:latin typeface="Calibri"/>
                <a:cs typeface="Calibri"/>
              </a:rPr>
              <a:t>o</a:t>
            </a:r>
            <a:r>
              <a:rPr sz="8800" spc="-2970" dirty="0">
                <a:latin typeface="Calibri"/>
                <a:cs typeface="Calibri"/>
              </a:rPr>
              <a:t>u</a:t>
            </a:r>
            <a:endParaRPr sz="88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753611" y="0"/>
            <a:ext cx="1637030" cy="1769110"/>
            <a:chOff x="3753611" y="0"/>
            <a:chExt cx="1637030" cy="1769110"/>
          </a:xfrm>
        </p:grpSpPr>
        <p:sp>
          <p:nvSpPr>
            <p:cNvPr id="5" name="object 5"/>
            <p:cNvSpPr/>
            <p:nvPr/>
          </p:nvSpPr>
          <p:spPr>
            <a:xfrm>
              <a:off x="3753611" y="0"/>
              <a:ext cx="1637030" cy="1769110"/>
            </a:xfrm>
            <a:custGeom>
              <a:avLst/>
              <a:gdLst/>
              <a:ahLst/>
              <a:cxnLst/>
              <a:rect l="l" t="t" r="r" b="b"/>
              <a:pathLst>
                <a:path w="1637029" h="1769110">
                  <a:moveTo>
                    <a:pt x="1636776" y="0"/>
                  </a:moveTo>
                  <a:lnTo>
                    <a:pt x="0" y="0"/>
                  </a:lnTo>
                  <a:lnTo>
                    <a:pt x="0" y="1238123"/>
                  </a:lnTo>
                  <a:lnTo>
                    <a:pt x="818388" y="1768602"/>
                  </a:lnTo>
                  <a:lnTo>
                    <a:pt x="1636776" y="1238123"/>
                  </a:lnTo>
                  <a:lnTo>
                    <a:pt x="16367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2785" y="464819"/>
              <a:ext cx="1139189" cy="617220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23132" y="5733288"/>
            <a:ext cx="1860804" cy="24384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085082" y="5278120"/>
            <a:ext cx="97409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Find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451720-4B6E-1795-57F0-5DDCD4EF2B82}"/>
              </a:ext>
            </a:extLst>
          </p:cNvPr>
          <p:cNvSpPr txBox="1"/>
          <p:nvPr/>
        </p:nvSpPr>
        <p:spPr>
          <a:xfrm>
            <a:off x="2456941" y="4798441"/>
            <a:ext cx="5867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hlinkClick r:id="rId4"/>
              </a:rPr>
              <a:t>Click here for more information about the trip!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218" y="273812"/>
            <a:ext cx="2761615" cy="2305685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1155"/>
              </a:spcBef>
            </a:pPr>
            <a:r>
              <a:rPr sz="4400" b="1" dirty="0">
                <a:latin typeface="Arial"/>
                <a:cs typeface="Arial"/>
              </a:rPr>
              <a:t>We</a:t>
            </a:r>
            <a:r>
              <a:rPr sz="4400" b="1" spc="-105" dirty="0">
                <a:latin typeface="Arial"/>
                <a:cs typeface="Arial"/>
              </a:rPr>
              <a:t> </a:t>
            </a:r>
            <a:r>
              <a:rPr sz="4400" b="1" spc="-20" dirty="0">
                <a:latin typeface="Arial"/>
                <a:cs typeface="Arial"/>
              </a:rPr>
              <a:t>help </a:t>
            </a:r>
            <a:r>
              <a:rPr sz="4400" b="1" spc="-10" dirty="0">
                <a:latin typeface="Arial"/>
                <a:cs typeface="Arial"/>
              </a:rPr>
              <a:t>students </a:t>
            </a:r>
            <a:r>
              <a:rPr sz="4400" b="1" dirty="0">
                <a:latin typeface="Arial"/>
                <a:cs typeface="Arial"/>
              </a:rPr>
              <a:t>reach</a:t>
            </a:r>
            <a:r>
              <a:rPr sz="4400" b="1" spc="-110" dirty="0">
                <a:latin typeface="Arial"/>
                <a:cs typeface="Arial"/>
              </a:rPr>
              <a:t> </a:t>
            </a:r>
            <a:r>
              <a:rPr sz="4400" b="1" spc="-25" dirty="0">
                <a:latin typeface="Arial"/>
                <a:cs typeface="Arial"/>
              </a:rPr>
              <a:t>new </a:t>
            </a:r>
            <a:r>
              <a:rPr sz="4400" b="1" spc="-10" dirty="0">
                <a:latin typeface="Arial"/>
                <a:cs typeface="Arial"/>
              </a:rPr>
              <a:t>heights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218" y="3241801"/>
            <a:ext cx="3190240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5405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Voyager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Travel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specialises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educational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trips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students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learn,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thrive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achieve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their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potential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outside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classroom.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believe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every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trip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should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provide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experiences,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activities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exposure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local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culture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genuine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educational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benefit.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marL="12700" marR="324485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35,000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travel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us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15861" y="260604"/>
            <a:ext cx="2232659" cy="12085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212590" cy="6858000"/>
          </a:xfrm>
          <a:custGeom>
            <a:avLst/>
            <a:gdLst/>
            <a:ahLst/>
            <a:cxnLst/>
            <a:rect l="l" t="t" r="r" b="b"/>
            <a:pathLst>
              <a:path w="4212590" h="6858000">
                <a:moveTo>
                  <a:pt x="4212336" y="0"/>
                </a:moveTo>
                <a:lnTo>
                  <a:pt x="0" y="0"/>
                </a:lnTo>
                <a:lnTo>
                  <a:pt x="0" y="6858000"/>
                </a:lnTo>
                <a:lnTo>
                  <a:pt x="4212336" y="6858000"/>
                </a:lnTo>
                <a:lnTo>
                  <a:pt x="4212336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750"/>
              </a:lnSpc>
              <a:spcBef>
                <a:spcPts val="95"/>
              </a:spcBef>
            </a:pPr>
            <a:r>
              <a:rPr sz="4400" b="1" spc="-40" dirty="0">
                <a:latin typeface="Arial"/>
                <a:cs typeface="Arial"/>
              </a:rPr>
              <a:t>You’re</a:t>
            </a:r>
            <a:r>
              <a:rPr sz="4400" b="1" spc="-254" dirty="0">
                <a:latin typeface="Arial"/>
                <a:cs typeface="Arial"/>
              </a:rPr>
              <a:t> </a:t>
            </a:r>
            <a:r>
              <a:rPr sz="4400" b="1" spc="-25" dirty="0">
                <a:latin typeface="Arial"/>
                <a:cs typeface="Arial"/>
              </a:rPr>
              <a:t>in</a:t>
            </a:r>
            <a:endParaRPr sz="4400">
              <a:latin typeface="Arial"/>
              <a:cs typeface="Arial"/>
            </a:endParaRPr>
          </a:p>
          <a:p>
            <a:pPr marL="12700">
              <a:lnSpc>
                <a:spcPts val="4750"/>
              </a:lnSpc>
            </a:pPr>
            <a:r>
              <a:rPr sz="4400" b="1" dirty="0">
                <a:latin typeface="Arial"/>
                <a:cs typeface="Arial"/>
              </a:rPr>
              <a:t>safe</a:t>
            </a:r>
            <a:r>
              <a:rPr sz="4400" b="1" spc="-100" dirty="0">
                <a:latin typeface="Arial"/>
                <a:cs typeface="Arial"/>
              </a:rPr>
              <a:t> </a:t>
            </a:r>
            <a:r>
              <a:rPr sz="4400" b="1" spc="-10" dirty="0">
                <a:latin typeface="Arial"/>
                <a:cs typeface="Arial"/>
              </a:rPr>
              <a:t>hands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218" y="2089404"/>
            <a:ext cx="3286125" cy="3293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child’s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priority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ensure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highest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standards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met.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40"/>
              </a:spcBef>
            </a:pPr>
            <a:endParaRPr sz="1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buFont typeface="Wingdings"/>
              <a:buChar char=""/>
              <a:tabLst>
                <a:tab pos="297815" algn="l"/>
              </a:tabLst>
            </a:pP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ABTA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endParaRPr sz="1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840"/>
              </a:spcBef>
              <a:buFont typeface="Wingdings"/>
              <a:buChar char=""/>
              <a:tabLst>
                <a:tab pos="297815" algn="l"/>
              </a:tabLst>
            </a:pP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ATOL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ABTOT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financial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protected</a:t>
            </a:r>
            <a:endParaRPr sz="1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840"/>
              </a:spcBef>
              <a:buFont typeface="Wingdings"/>
              <a:buChar char=""/>
              <a:tabLst>
                <a:tab pos="297815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Travel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Forum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(STF)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endParaRPr sz="1400">
              <a:latin typeface="Arial"/>
              <a:cs typeface="Arial"/>
            </a:endParaRPr>
          </a:p>
          <a:p>
            <a:pPr marL="298450" marR="436245" indent="-285750">
              <a:lnSpc>
                <a:spcPct val="150000"/>
              </a:lnSpc>
              <a:buFont typeface="Wingdings"/>
              <a:buChar char=""/>
              <a:tabLst>
                <a:tab pos="298450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Outside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Classroom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(LOtC)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Badge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holder</a:t>
            </a:r>
            <a:endParaRPr sz="1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840"/>
              </a:spcBef>
              <a:buFont typeface="Wingdings"/>
              <a:buChar char=""/>
              <a:tabLst>
                <a:tab pos="297815" algn="l"/>
              </a:tabLst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AAIAC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Adventuremark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holder</a:t>
            </a:r>
            <a:endParaRPr sz="1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840"/>
              </a:spcBef>
              <a:buFont typeface="Wingdings"/>
              <a:buChar char=""/>
              <a:tabLst>
                <a:tab pos="297815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Audited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1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844"/>
              </a:spcBef>
              <a:buFont typeface="Wingdings"/>
              <a:buChar char=""/>
              <a:tabLst>
                <a:tab pos="297815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accommodation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audited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2179" y="1629155"/>
            <a:ext cx="1360169" cy="469239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24550" y="553212"/>
            <a:ext cx="1535429" cy="71704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2AA26EA-17C8-70DC-795D-431C543C1919}"/>
              </a:ext>
            </a:extLst>
          </p:cNvPr>
          <p:cNvGrpSpPr/>
          <p:nvPr/>
        </p:nvGrpSpPr>
        <p:grpSpPr>
          <a:xfrm>
            <a:off x="1066800" y="5878707"/>
            <a:ext cx="3069651" cy="762455"/>
            <a:chOff x="1066800" y="5878707"/>
            <a:chExt cx="3069651" cy="762455"/>
          </a:xfrm>
        </p:grpSpPr>
        <p:pic>
          <p:nvPicPr>
            <p:cNvPr id="9" name="Graphic 8" descr="Internet with solid fill">
              <a:extLst>
                <a:ext uri="{FF2B5EF4-FFF2-40B4-BE49-F238E27FC236}">
                  <a16:creationId xmlns:a16="http://schemas.microsoft.com/office/drawing/2014/main" id="{C11C327A-C783-8021-C54C-03262BA5E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75764" y="5878707"/>
              <a:ext cx="540765" cy="54076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9DF187D-7CD2-5203-A63B-A0E1E584DC82}"/>
                </a:ext>
              </a:extLst>
            </p:cNvPr>
            <p:cNvSpPr txBox="1"/>
            <p:nvPr/>
          </p:nvSpPr>
          <p:spPr>
            <a:xfrm>
              <a:off x="1066800" y="6379552"/>
              <a:ext cx="3069651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844"/>
                </a:spcBef>
                <a:tabLst>
                  <a:tab pos="297815" algn="l"/>
                </a:tabLst>
              </a:pPr>
              <a:r>
                <a:rPr lang="en-US" sz="1100" dirty="0">
                  <a:solidFill>
                    <a:srgbClr val="FFFFFF"/>
                  </a:solidFill>
                  <a:latin typeface="Arial"/>
                  <a:cs typeface="Arial"/>
                  <a:hlinkClick r:id="rId6"/>
                </a:rPr>
                <a:t>M</a:t>
              </a:r>
              <a:r>
                <a:rPr lang="en-GB" sz="1100" dirty="0">
                  <a:solidFill>
                    <a:srgbClr val="FFFFFF"/>
                  </a:solidFill>
                  <a:latin typeface="Arial"/>
                  <a:cs typeface="Arial"/>
                  <a:hlinkClick r:id="rId6"/>
                </a:rPr>
                <a:t>ore about accreditation.</a:t>
              </a:r>
              <a:endParaRPr lang="en-GB" sz="11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4569" y="1483233"/>
              <a:ext cx="6074346" cy="363296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9144000" cy="1629410"/>
            </a:xfrm>
            <a:custGeom>
              <a:avLst/>
              <a:gdLst/>
              <a:ahLst/>
              <a:cxnLst/>
              <a:rect l="l" t="t" r="r" b="b"/>
              <a:pathLst>
                <a:path w="9144000" h="1629410">
                  <a:moveTo>
                    <a:pt x="9144000" y="0"/>
                  </a:moveTo>
                  <a:lnTo>
                    <a:pt x="0" y="0"/>
                  </a:lnTo>
                  <a:lnTo>
                    <a:pt x="0" y="1629155"/>
                  </a:lnTo>
                  <a:lnTo>
                    <a:pt x="9144000" y="16291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4426" y="4583739"/>
              <a:ext cx="8729980" cy="2274570"/>
            </a:xfrm>
            <a:custGeom>
              <a:avLst/>
              <a:gdLst/>
              <a:ahLst/>
              <a:cxnLst/>
              <a:rect l="l" t="t" r="r" b="b"/>
              <a:pathLst>
                <a:path w="8729980" h="2274570">
                  <a:moveTo>
                    <a:pt x="8729573" y="0"/>
                  </a:moveTo>
                  <a:lnTo>
                    <a:pt x="0" y="634817"/>
                  </a:lnTo>
                  <a:lnTo>
                    <a:pt x="119229" y="2274260"/>
                  </a:lnTo>
                  <a:lnTo>
                    <a:pt x="4775313" y="2274260"/>
                  </a:lnTo>
                  <a:lnTo>
                    <a:pt x="8729573" y="1986689"/>
                  </a:lnTo>
                  <a:lnTo>
                    <a:pt x="8729573" y="0"/>
                  </a:lnTo>
                  <a:close/>
                </a:path>
              </a:pathLst>
            </a:custGeom>
            <a:solidFill>
              <a:srgbClr val="0052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666748" y="5611367"/>
            <a:ext cx="5695315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3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party</a:t>
            </a:r>
            <a:r>
              <a:rPr sz="13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3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3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accompanied</a:t>
            </a:r>
            <a:r>
              <a:rPr sz="13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3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3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centre</a:t>
            </a:r>
            <a:r>
              <a:rPr sz="13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‘monitor’.</a:t>
            </a:r>
            <a:r>
              <a:rPr sz="13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13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monitors</a:t>
            </a:r>
            <a:r>
              <a:rPr sz="13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3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native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Spanish</a:t>
            </a:r>
            <a:r>
              <a:rPr sz="13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speaking</a:t>
            </a:r>
            <a:r>
              <a:rPr sz="13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3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they</a:t>
            </a:r>
            <a:r>
              <a:rPr sz="13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converse</a:t>
            </a:r>
            <a:r>
              <a:rPr sz="13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3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Spanish</a:t>
            </a:r>
            <a:r>
              <a:rPr sz="13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3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3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13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3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well</a:t>
            </a:r>
            <a:r>
              <a:rPr sz="13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leading</a:t>
            </a:r>
            <a:r>
              <a:rPr sz="13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3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13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throughout</a:t>
            </a:r>
            <a:r>
              <a:rPr sz="13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3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week.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7574" rIns="0" bIns="0" rtlCol="0">
            <a:spAutoFit/>
          </a:bodyPr>
          <a:lstStyle/>
          <a:p>
            <a:pPr marL="300355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Meet</a:t>
            </a:r>
            <a:r>
              <a:rPr sz="4000" spc="-75" dirty="0"/>
              <a:t> </a:t>
            </a:r>
            <a:r>
              <a:rPr sz="4000" dirty="0"/>
              <a:t>your</a:t>
            </a:r>
            <a:r>
              <a:rPr sz="4000" spc="-80" dirty="0"/>
              <a:t> </a:t>
            </a:r>
            <a:r>
              <a:rPr sz="4000" spc="-10" dirty="0"/>
              <a:t>monitors</a:t>
            </a:r>
            <a:endParaRPr sz="4000"/>
          </a:p>
        </p:txBody>
      </p:sp>
      <p:grpSp>
        <p:nvGrpSpPr>
          <p:cNvPr id="8" name="object 8"/>
          <p:cNvGrpSpPr/>
          <p:nvPr/>
        </p:nvGrpSpPr>
        <p:grpSpPr>
          <a:xfrm>
            <a:off x="7289292" y="0"/>
            <a:ext cx="1108075" cy="1197610"/>
            <a:chOff x="7289292" y="0"/>
            <a:chExt cx="1108075" cy="1197610"/>
          </a:xfrm>
        </p:grpSpPr>
        <p:sp>
          <p:nvSpPr>
            <p:cNvPr id="9" name="object 9"/>
            <p:cNvSpPr/>
            <p:nvPr/>
          </p:nvSpPr>
          <p:spPr>
            <a:xfrm>
              <a:off x="7289292" y="0"/>
              <a:ext cx="1108075" cy="1197610"/>
            </a:xfrm>
            <a:custGeom>
              <a:avLst/>
              <a:gdLst/>
              <a:ahLst/>
              <a:cxnLst/>
              <a:rect l="l" t="t" r="r" b="b"/>
              <a:pathLst>
                <a:path w="1108075" h="1197610">
                  <a:moveTo>
                    <a:pt x="1107948" y="0"/>
                  </a:moveTo>
                  <a:lnTo>
                    <a:pt x="0" y="0"/>
                  </a:lnTo>
                  <a:lnTo>
                    <a:pt x="0" y="837946"/>
                  </a:lnTo>
                  <a:lnTo>
                    <a:pt x="553974" y="1197102"/>
                  </a:lnTo>
                  <a:lnTo>
                    <a:pt x="1107948" y="837946"/>
                  </a:lnTo>
                  <a:lnTo>
                    <a:pt x="11079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57694" y="287274"/>
              <a:ext cx="769620" cy="4191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7274" y="5589270"/>
            <a:ext cx="3529329" cy="1268730"/>
          </a:xfrm>
          <a:custGeom>
            <a:avLst/>
            <a:gdLst/>
            <a:ahLst/>
            <a:cxnLst/>
            <a:rect l="l" t="t" r="r" b="b"/>
            <a:pathLst>
              <a:path w="3529329" h="1268729">
                <a:moveTo>
                  <a:pt x="3528822" y="0"/>
                </a:moveTo>
                <a:lnTo>
                  <a:pt x="0" y="0"/>
                </a:lnTo>
                <a:lnTo>
                  <a:pt x="0" y="1268729"/>
                </a:lnTo>
                <a:lnTo>
                  <a:pt x="3528822" y="1268729"/>
                </a:lnTo>
                <a:lnTo>
                  <a:pt x="3528822" y="0"/>
                </a:lnTo>
                <a:close/>
              </a:path>
            </a:pathLst>
          </a:custGeom>
          <a:solidFill>
            <a:srgbClr val="0052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098550"/>
          </a:xfrm>
          <a:custGeom>
            <a:avLst/>
            <a:gdLst/>
            <a:ahLst/>
            <a:cxnLst/>
            <a:rect l="l" t="t" r="r" b="b"/>
            <a:pathLst>
              <a:path w="9144000" h="1098550">
                <a:moveTo>
                  <a:pt x="9144000" y="0"/>
                </a:moveTo>
                <a:lnTo>
                  <a:pt x="0" y="0"/>
                </a:lnTo>
                <a:lnTo>
                  <a:pt x="0" y="1098041"/>
                </a:lnTo>
                <a:lnTo>
                  <a:pt x="9144000" y="1098041"/>
                </a:lnTo>
                <a:lnTo>
                  <a:pt x="9144000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7574" rIns="0" bIns="0" rtlCol="0">
            <a:spAutoFit/>
          </a:bodyPr>
          <a:lstStyle/>
          <a:p>
            <a:pPr marL="300355">
              <a:lnSpc>
                <a:spcPct val="100000"/>
              </a:lnSpc>
              <a:spcBef>
                <a:spcPts val="100"/>
              </a:spcBef>
            </a:pPr>
            <a:r>
              <a:rPr sz="4000" spc="-10" dirty="0"/>
              <a:t>Accommodation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5417311" y="5483352"/>
            <a:ext cx="215455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solidFill>
                  <a:srgbClr val="1E1E1E"/>
                </a:solidFill>
                <a:latin typeface="Arial"/>
                <a:cs typeface="Arial"/>
              </a:rPr>
              <a:t>BeaBeach</a:t>
            </a:r>
            <a:r>
              <a:rPr sz="1400" b="1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E1E1E"/>
                </a:solidFill>
                <a:latin typeface="Arial"/>
                <a:cs typeface="Arial"/>
              </a:rPr>
              <a:t>Hostel</a:t>
            </a:r>
            <a:endParaRPr sz="14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Calle</a:t>
            </a:r>
            <a:r>
              <a:rPr sz="1400" spc="-9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Antonio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Sánchez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Cáceres,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4,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30880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Águilas,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Murcia,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Spain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868" y="5876544"/>
            <a:ext cx="647700" cy="6477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371600" y="6036309"/>
            <a:ext cx="21824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2775" marR="5080" indent="-600710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bring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their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own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towels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87274" y="0"/>
            <a:ext cx="8110220" cy="5671185"/>
            <a:chOff x="287274" y="0"/>
            <a:chExt cx="8110220" cy="5671185"/>
          </a:xfrm>
        </p:grpSpPr>
        <p:sp>
          <p:nvSpPr>
            <p:cNvPr id="9" name="object 9"/>
            <p:cNvSpPr/>
            <p:nvPr/>
          </p:nvSpPr>
          <p:spPr>
            <a:xfrm>
              <a:off x="7289292" y="0"/>
              <a:ext cx="1108075" cy="1197610"/>
            </a:xfrm>
            <a:custGeom>
              <a:avLst/>
              <a:gdLst/>
              <a:ahLst/>
              <a:cxnLst/>
              <a:rect l="l" t="t" r="r" b="b"/>
              <a:pathLst>
                <a:path w="1108075" h="1197610">
                  <a:moveTo>
                    <a:pt x="1107948" y="0"/>
                  </a:moveTo>
                  <a:lnTo>
                    <a:pt x="0" y="0"/>
                  </a:lnTo>
                  <a:lnTo>
                    <a:pt x="0" y="837946"/>
                  </a:lnTo>
                  <a:lnTo>
                    <a:pt x="553974" y="1197102"/>
                  </a:lnTo>
                  <a:lnTo>
                    <a:pt x="1107948" y="837946"/>
                  </a:lnTo>
                  <a:lnTo>
                    <a:pt x="11079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57693" y="287274"/>
              <a:ext cx="769620" cy="4191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1341" y="1181861"/>
              <a:ext cx="3567684" cy="42489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1084" y="3357371"/>
              <a:ext cx="3525012" cy="231343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7274" y="1074419"/>
              <a:ext cx="3531870" cy="23484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89610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4265167"/>
            <a:ext cx="2734310" cy="1102995"/>
          </a:xfrm>
          <a:custGeom>
            <a:avLst/>
            <a:gdLst/>
            <a:ahLst/>
            <a:cxnLst/>
            <a:rect l="l" t="t" r="r" b="b"/>
            <a:pathLst>
              <a:path w="2734310" h="1102995">
                <a:moveTo>
                  <a:pt x="2668143" y="0"/>
                </a:moveTo>
                <a:lnTo>
                  <a:pt x="0" y="194013"/>
                </a:lnTo>
                <a:lnTo>
                  <a:pt x="0" y="1102652"/>
                </a:lnTo>
                <a:lnTo>
                  <a:pt x="2733929" y="903858"/>
                </a:lnTo>
                <a:lnTo>
                  <a:pt x="2668143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32991" y="4532629"/>
            <a:ext cx="95631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Day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38677" y="4664455"/>
            <a:ext cx="2794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E1E1E"/>
                </a:solidFill>
                <a:latin typeface="Arial"/>
                <a:cs typeface="Arial"/>
              </a:rPr>
              <a:t>Depart</a:t>
            </a:r>
            <a:r>
              <a:rPr sz="1200" b="1" spc="-1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E1E1E"/>
                </a:solidFill>
                <a:latin typeface="Arial"/>
                <a:cs typeface="Arial"/>
              </a:rPr>
              <a:t>UK</a:t>
            </a:r>
            <a:r>
              <a:rPr sz="1200" b="1" spc="3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&gt;</a:t>
            </a:r>
            <a:r>
              <a:rPr sz="1200" spc="2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E1E1E"/>
                </a:solidFill>
                <a:latin typeface="Arial"/>
                <a:cs typeface="Arial"/>
              </a:rPr>
              <a:t>Arrive</a:t>
            </a:r>
            <a:r>
              <a:rPr sz="1200" b="1" spc="-2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E1E1E"/>
                </a:solidFill>
                <a:latin typeface="Arial"/>
                <a:cs typeface="Arial"/>
              </a:rPr>
              <a:t>at</a:t>
            </a:r>
            <a:r>
              <a:rPr sz="1200" b="1" spc="-6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E1E1E"/>
                </a:solidFill>
                <a:latin typeface="Arial"/>
                <a:cs typeface="Arial"/>
              </a:rPr>
              <a:t>Alicante</a:t>
            </a:r>
            <a:r>
              <a:rPr sz="1200" b="1" spc="-10" dirty="0">
                <a:solidFill>
                  <a:srgbClr val="1E1E1E"/>
                </a:solidFill>
                <a:latin typeface="Arial"/>
                <a:cs typeface="Arial"/>
              </a:rPr>
              <a:t> airport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38677" y="5142991"/>
            <a:ext cx="3955415" cy="1165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E1E1E"/>
                </a:solidFill>
                <a:latin typeface="Arial"/>
                <a:cs typeface="Arial"/>
              </a:rPr>
              <a:t>Meet</a:t>
            </a:r>
            <a:r>
              <a:rPr sz="1200" b="1" spc="-3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200" b="1" spc="-1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E1E1E"/>
                </a:solidFill>
                <a:latin typeface="Arial"/>
                <a:cs typeface="Arial"/>
              </a:rPr>
              <a:t>monitor</a:t>
            </a:r>
            <a:r>
              <a:rPr sz="1200" b="1" spc="30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&gt;</a:t>
            </a:r>
            <a:r>
              <a:rPr sz="1200" spc="30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E1E1E"/>
                </a:solidFill>
                <a:latin typeface="Arial"/>
                <a:cs typeface="Arial"/>
              </a:rPr>
              <a:t>Coach</a:t>
            </a:r>
            <a:r>
              <a:rPr sz="1200" b="1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E1E1E"/>
                </a:solidFill>
                <a:latin typeface="Arial"/>
                <a:cs typeface="Arial"/>
              </a:rPr>
              <a:t>transfer</a:t>
            </a:r>
            <a:r>
              <a:rPr sz="1200" b="1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E1E1E"/>
                </a:solidFill>
                <a:latin typeface="Arial"/>
                <a:cs typeface="Arial"/>
              </a:rPr>
              <a:t>to</a:t>
            </a:r>
            <a:r>
              <a:rPr sz="1200" b="1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E1E1E"/>
                </a:solidFill>
                <a:latin typeface="Arial"/>
                <a:cs typeface="Arial"/>
              </a:rPr>
              <a:t>Arbolar</a:t>
            </a:r>
            <a:r>
              <a:rPr sz="1200" b="1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E1E1E"/>
                </a:solidFill>
                <a:latin typeface="Arial"/>
                <a:cs typeface="Arial"/>
              </a:rPr>
              <a:t>centre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1E1E1E"/>
                </a:solidFill>
                <a:latin typeface="Arial"/>
                <a:cs typeface="Arial"/>
              </a:rPr>
              <a:t>Orientation</a:t>
            </a:r>
            <a:r>
              <a:rPr sz="1200" b="1" spc="30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&gt;</a:t>
            </a:r>
            <a:r>
              <a:rPr sz="1200" spc="30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E1E1E"/>
                </a:solidFill>
                <a:latin typeface="Arial"/>
                <a:cs typeface="Arial"/>
              </a:rPr>
              <a:t>Presentation</a:t>
            </a:r>
            <a:r>
              <a:rPr sz="1200" b="1" spc="-2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E1E1E"/>
                </a:solidFill>
                <a:latin typeface="Arial"/>
                <a:cs typeface="Arial"/>
              </a:rPr>
              <a:t>games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1E1E1E"/>
                </a:solidFill>
                <a:latin typeface="Arial"/>
                <a:cs typeface="Arial"/>
              </a:rPr>
              <a:t>Team</a:t>
            </a:r>
            <a:r>
              <a:rPr sz="1200" b="1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E1E1E"/>
                </a:solidFill>
                <a:latin typeface="Arial"/>
                <a:cs typeface="Arial"/>
              </a:rPr>
              <a:t>beach</a:t>
            </a:r>
            <a:r>
              <a:rPr sz="1200" b="1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E1E1E"/>
                </a:solidFill>
                <a:latin typeface="Arial"/>
                <a:cs typeface="Arial"/>
              </a:rPr>
              <a:t>sports</a:t>
            </a:r>
            <a:r>
              <a:rPr sz="1200" b="1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(Football,</a:t>
            </a:r>
            <a:r>
              <a:rPr sz="12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volleyball,</a:t>
            </a:r>
            <a:r>
              <a:rPr sz="12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1E1E1E"/>
                </a:solidFill>
                <a:latin typeface="Arial"/>
                <a:cs typeface="Arial"/>
              </a:rPr>
              <a:t>tennis)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30580" y="0"/>
            <a:ext cx="1108075" cy="1197610"/>
            <a:chOff x="830580" y="0"/>
            <a:chExt cx="1108075" cy="1197610"/>
          </a:xfrm>
        </p:grpSpPr>
        <p:sp>
          <p:nvSpPr>
            <p:cNvPr id="8" name="object 8"/>
            <p:cNvSpPr/>
            <p:nvPr/>
          </p:nvSpPr>
          <p:spPr>
            <a:xfrm>
              <a:off x="830580" y="0"/>
              <a:ext cx="1108075" cy="1197610"/>
            </a:xfrm>
            <a:custGeom>
              <a:avLst/>
              <a:gdLst/>
              <a:ahLst/>
              <a:cxnLst/>
              <a:rect l="l" t="t" r="r" b="b"/>
              <a:pathLst>
                <a:path w="1108075" h="1197610">
                  <a:moveTo>
                    <a:pt x="1107948" y="0"/>
                  </a:moveTo>
                  <a:lnTo>
                    <a:pt x="0" y="0"/>
                  </a:lnTo>
                  <a:lnTo>
                    <a:pt x="0" y="837946"/>
                  </a:lnTo>
                  <a:lnTo>
                    <a:pt x="553974" y="1197102"/>
                  </a:lnTo>
                  <a:lnTo>
                    <a:pt x="1107948" y="837946"/>
                  </a:lnTo>
                  <a:lnTo>
                    <a:pt x="11079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8220" y="287274"/>
              <a:ext cx="770382" cy="4191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1435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0580" y="0"/>
              <a:ext cx="1108075" cy="1197610"/>
            </a:xfrm>
            <a:custGeom>
              <a:avLst/>
              <a:gdLst/>
              <a:ahLst/>
              <a:cxnLst/>
              <a:rect l="l" t="t" r="r" b="b"/>
              <a:pathLst>
                <a:path w="1108075" h="1197610">
                  <a:moveTo>
                    <a:pt x="1107948" y="0"/>
                  </a:moveTo>
                  <a:lnTo>
                    <a:pt x="0" y="0"/>
                  </a:lnTo>
                  <a:lnTo>
                    <a:pt x="0" y="837946"/>
                  </a:lnTo>
                  <a:lnTo>
                    <a:pt x="553974" y="1197102"/>
                  </a:lnTo>
                  <a:lnTo>
                    <a:pt x="1107948" y="837946"/>
                  </a:lnTo>
                  <a:lnTo>
                    <a:pt x="11079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8219" y="287273"/>
              <a:ext cx="770382" cy="4191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788830" y="0"/>
              <a:ext cx="4355465" cy="1797050"/>
            </a:xfrm>
            <a:custGeom>
              <a:avLst/>
              <a:gdLst/>
              <a:ahLst/>
              <a:cxnLst/>
              <a:rect l="l" t="t" r="r" b="b"/>
              <a:pathLst>
                <a:path w="4355465" h="1797050">
                  <a:moveTo>
                    <a:pt x="4355169" y="0"/>
                  </a:moveTo>
                  <a:lnTo>
                    <a:pt x="0" y="0"/>
                  </a:lnTo>
                  <a:lnTo>
                    <a:pt x="130641" y="1796542"/>
                  </a:lnTo>
                  <a:lnTo>
                    <a:pt x="4355169" y="1489366"/>
                  </a:lnTo>
                  <a:lnTo>
                    <a:pt x="4355169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735828" y="2653207"/>
            <a:ext cx="2684145" cy="1642110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Watersports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44"/>
              </a:spcBef>
            </a:pP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All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taught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in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Spanish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by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fully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qualified</a:t>
            </a:r>
            <a:r>
              <a:rPr sz="1400" spc="-6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instructors,</a:t>
            </a:r>
            <a:r>
              <a:rPr sz="1400" spc="-6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students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learn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how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to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Kayak,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Sail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and/or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Windsurf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on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waters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of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Mar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Menor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6061710">
              <a:lnSpc>
                <a:spcPct val="100000"/>
              </a:lnSpc>
              <a:spcBef>
                <a:spcPts val="100"/>
              </a:spcBef>
            </a:pPr>
            <a:r>
              <a:rPr dirty="0"/>
              <a:t>Day</a:t>
            </a:r>
            <a:r>
              <a:rPr spc="-50" dirty="0"/>
              <a:t> 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0" y="0"/>
            <a:ext cx="9140190" cy="6858000"/>
            <a:chOff x="3810" y="0"/>
            <a:chExt cx="914019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" y="0"/>
              <a:ext cx="51435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0579" y="0"/>
              <a:ext cx="1108075" cy="1197610"/>
            </a:xfrm>
            <a:custGeom>
              <a:avLst/>
              <a:gdLst/>
              <a:ahLst/>
              <a:cxnLst/>
              <a:rect l="l" t="t" r="r" b="b"/>
              <a:pathLst>
                <a:path w="1108075" h="1197610">
                  <a:moveTo>
                    <a:pt x="1107948" y="0"/>
                  </a:moveTo>
                  <a:lnTo>
                    <a:pt x="0" y="0"/>
                  </a:lnTo>
                  <a:lnTo>
                    <a:pt x="0" y="837946"/>
                  </a:lnTo>
                  <a:lnTo>
                    <a:pt x="553974" y="1197102"/>
                  </a:lnTo>
                  <a:lnTo>
                    <a:pt x="1107948" y="837946"/>
                  </a:lnTo>
                  <a:lnTo>
                    <a:pt x="11079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8220" y="287273"/>
              <a:ext cx="770382" cy="4191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788830" y="0"/>
              <a:ext cx="4355465" cy="1797050"/>
            </a:xfrm>
            <a:custGeom>
              <a:avLst/>
              <a:gdLst/>
              <a:ahLst/>
              <a:cxnLst/>
              <a:rect l="l" t="t" r="r" b="b"/>
              <a:pathLst>
                <a:path w="4355465" h="1797050">
                  <a:moveTo>
                    <a:pt x="4355169" y="0"/>
                  </a:moveTo>
                  <a:lnTo>
                    <a:pt x="0" y="0"/>
                  </a:lnTo>
                  <a:lnTo>
                    <a:pt x="130641" y="1796542"/>
                  </a:lnTo>
                  <a:lnTo>
                    <a:pt x="4355169" y="1489366"/>
                  </a:lnTo>
                  <a:lnTo>
                    <a:pt x="4355169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666740" y="2725089"/>
            <a:ext cx="2921635" cy="1642110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Olympic</a:t>
            </a:r>
            <a:r>
              <a:rPr sz="1800" b="1" spc="-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Beach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 Games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44"/>
              </a:spcBef>
            </a:pP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play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traditional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games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such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as: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skipping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rope,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replay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race,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balance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games,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dodgeball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all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on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coastline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of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Los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Urrutias,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all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instructed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in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Spanish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6061710">
              <a:lnSpc>
                <a:spcPct val="100000"/>
              </a:lnSpc>
              <a:spcBef>
                <a:spcPts val="100"/>
              </a:spcBef>
            </a:pPr>
            <a:r>
              <a:rPr dirty="0"/>
              <a:t>Day</a:t>
            </a:r>
            <a:r>
              <a:rPr spc="-50" dirty="0"/>
              <a:t> 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1435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0580" y="0"/>
              <a:ext cx="1108075" cy="1197610"/>
            </a:xfrm>
            <a:custGeom>
              <a:avLst/>
              <a:gdLst/>
              <a:ahLst/>
              <a:cxnLst/>
              <a:rect l="l" t="t" r="r" b="b"/>
              <a:pathLst>
                <a:path w="1108075" h="1197610">
                  <a:moveTo>
                    <a:pt x="1107948" y="0"/>
                  </a:moveTo>
                  <a:lnTo>
                    <a:pt x="0" y="0"/>
                  </a:lnTo>
                  <a:lnTo>
                    <a:pt x="0" y="837946"/>
                  </a:lnTo>
                  <a:lnTo>
                    <a:pt x="553974" y="1197102"/>
                  </a:lnTo>
                  <a:lnTo>
                    <a:pt x="1107948" y="837946"/>
                  </a:lnTo>
                  <a:lnTo>
                    <a:pt x="11079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8219" y="287273"/>
              <a:ext cx="770382" cy="4191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788830" y="0"/>
              <a:ext cx="4355465" cy="1797050"/>
            </a:xfrm>
            <a:custGeom>
              <a:avLst/>
              <a:gdLst/>
              <a:ahLst/>
              <a:cxnLst/>
              <a:rect l="l" t="t" r="r" b="b"/>
              <a:pathLst>
                <a:path w="4355465" h="1797050">
                  <a:moveTo>
                    <a:pt x="4355169" y="0"/>
                  </a:moveTo>
                  <a:lnTo>
                    <a:pt x="0" y="0"/>
                  </a:lnTo>
                  <a:lnTo>
                    <a:pt x="130641" y="1796542"/>
                  </a:lnTo>
                  <a:lnTo>
                    <a:pt x="4355169" y="1489366"/>
                  </a:lnTo>
                  <a:lnTo>
                    <a:pt x="4355169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666740" y="2725089"/>
            <a:ext cx="2687320" cy="1215390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Beach</a:t>
            </a:r>
            <a:r>
              <a:rPr sz="1800" b="1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Sports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44"/>
              </a:spcBef>
            </a:pP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All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taught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in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Spanish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you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can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play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beach</a:t>
            </a:r>
            <a:r>
              <a:rPr sz="1400" spc="-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football,</a:t>
            </a:r>
            <a:r>
              <a:rPr sz="1400" spc="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beach-volleyball,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beach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tennis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all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in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teams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marL="6061710">
              <a:lnSpc>
                <a:spcPct val="100000"/>
              </a:lnSpc>
              <a:spcBef>
                <a:spcPts val="100"/>
              </a:spcBef>
            </a:pPr>
            <a:r>
              <a:rPr dirty="0"/>
              <a:t>Day</a:t>
            </a:r>
            <a:r>
              <a:rPr spc="-50" dirty="0"/>
              <a:t> 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608</Words>
  <Application>Microsoft Office PowerPoint</Application>
  <PresentationFormat>On-screen Show (4:3)</PresentationFormat>
  <Paragraphs>72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PowerPoint Presentation</vt:lpstr>
      <vt:lpstr>We help students reach new heights</vt:lpstr>
      <vt:lpstr>You’re in safe hands</vt:lpstr>
      <vt:lpstr>Meet your monitors</vt:lpstr>
      <vt:lpstr>Accommodation</vt:lpstr>
      <vt:lpstr>PowerPoint Presentation</vt:lpstr>
      <vt:lpstr>Day 2</vt:lpstr>
      <vt:lpstr>Day 3</vt:lpstr>
      <vt:lpstr>Day 3</vt:lpstr>
      <vt:lpstr>Day 3</vt:lpstr>
      <vt:lpstr>Day 4</vt:lpstr>
      <vt:lpstr>Day 4</vt:lpstr>
      <vt:lpstr>PowerPoint Presentation</vt:lpstr>
      <vt:lpstr>Additional notes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Arbolar</dc:title>
  <dc:creator>Voyager School Travel;Sam Taylor (Digital Marketing Assistant)</dc:creator>
  <cp:lastModifiedBy>Emma Heasman</cp:lastModifiedBy>
  <cp:revision>1</cp:revision>
  <dcterms:created xsi:type="dcterms:W3CDTF">2024-04-03T11:21:46Z</dcterms:created>
  <dcterms:modified xsi:type="dcterms:W3CDTF">2024-04-04T08:38:32Z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2024-04-03T00:00:00Z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2024-04-03T00:00:00Z</vt:filetime>
  </property>
  <property fmtid="{D5CDD505-2E9C-101B-9397-08002B2CF9AE}" pid="5" name="Producer">
    <vt:lpwstr>Adobe PDF Services</vt:lpwstr>
  </property>
</Properties>
</file>