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4.jpg" ContentType="image/jpg"/>
  <Override PartName="/ppt/media/image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1" r:id="rId16"/>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384"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1291D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7812023" y="260604"/>
            <a:ext cx="979170" cy="978408"/>
          </a:xfrm>
          <a:prstGeom prst="rect">
            <a:avLst/>
          </a:prstGeom>
        </p:spPr>
      </p:pic>
      <p:pic>
        <p:nvPicPr>
          <p:cNvPr id="18" name="bg object 18"/>
          <p:cNvPicPr/>
          <p:nvPr/>
        </p:nvPicPr>
        <p:blipFill>
          <a:blip r:embed="rId3" cstate="print"/>
          <a:stretch>
            <a:fillRect/>
          </a:stretch>
        </p:blipFill>
        <p:spPr>
          <a:xfrm>
            <a:off x="3890771" y="6352794"/>
            <a:ext cx="1362455" cy="179070"/>
          </a:xfrm>
          <a:prstGeom prst="rect">
            <a:avLst/>
          </a:prstGeom>
        </p:spPr>
      </p:pic>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4218" y="1179321"/>
            <a:ext cx="3284220" cy="1013460"/>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voyagerschooltravel.com/tours/new-york-city-cross-curricular-school-trip/" TargetMode="External"/><Relationship Id="rId2" Type="http://schemas.openxmlformats.org/officeDocument/2006/relationships/hyperlink" Target="https://www.voyagerschooltravel.com/school-trips-to-france/paris/"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voyagerschooltravel.com/about-us/our-accreditation/"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city skyline with tall buildings&#10;&#10;Description automatically generated">
            <a:extLst>
              <a:ext uri="{FF2B5EF4-FFF2-40B4-BE49-F238E27FC236}">
                <a16:creationId xmlns:a16="http://schemas.microsoft.com/office/drawing/2014/main" id="{FC8AA231-EB42-E10E-1238-236CD4323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348"/>
            <a:ext cx="9144000" cy="5551652"/>
          </a:xfrm>
          <a:prstGeom prst="rect">
            <a:avLst/>
          </a:prstGeom>
        </p:spPr>
      </p:pic>
      <p:sp>
        <p:nvSpPr>
          <p:cNvPr id="4" name="object 4"/>
          <p:cNvSpPr/>
          <p:nvPr/>
        </p:nvSpPr>
        <p:spPr>
          <a:xfrm>
            <a:off x="0" y="1"/>
            <a:ext cx="9144000" cy="2514600"/>
          </a:xfrm>
          <a:custGeom>
            <a:avLst/>
            <a:gdLst/>
            <a:ahLst/>
            <a:cxnLst/>
            <a:rect l="l" t="t" r="r" b="b"/>
            <a:pathLst>
              <a:path w="9144000" h="2602865">
                <a:moveTo>
                  <a:pt x="9144000" y="0"/>
                </a:moveTo>
                <a:lnTo>
                  <a:pt x="0" y="0"/>
                </a:lnTo>
                <a:lnTo>
                  <a:pt x="0" y="2602639"/>
                </a:lnTo>
                <a:lnTo>
                  <a:pt x="9144000" y="2060012"/>
                </a:lnTo>
                <a:lnTo>
                  <a:pt x="9144000" y="0"/>
                </a:lnTo>
                <a:close/>
              </a:path>
            </a:pathLst>
          </a:custGeom>
          <a:solidFill>
            <a:srgbClr val="1291D0"/>
          </a:solidFill>
        </p:spPr>
        <p:txBody>
          <a:bodyPr wrap="square" lIns="0" tIns="0" rIns="0" bIns="0" rtlCol="0"/>
          <a:lstStyle/>
          <a:p>
            <a:endParaRPr/>
          </a:p>
        </p:txBody>
      </p:sp>
      <p:sp>
        <p:nvSpPr>
          <p:cNvPr id="5" name="object 5"/>
          <p:cNvSpPr txBox="1">
            <a:spLocks noGrp="1"/>
          </p:cNvSpPr>
          <p:nvPr>
            <p:ph type="title"/>
          </p:nvPr>
        </p:nvSpPr>
        <p:spPr>
          <a:xfrm>
            <a:off x="546354" y="477774"/>
            <a:ext cx="5930646" cy="689291"/>
          </a:xfrm>
          <a:prstGeom prst="rect">
            <a:avLst/>
          </a:prstGeom>
        </p:spPr>
        <p:txBody>
          <a:bodyPr vert="horz" wrap="square" lIns="0" tIns="12065" rIns="0" bIns="0" rtlCol="0">
            <a:spAutoFit/>
          </a:bodyPr>
          <a:lstStyle/>
          <a:p>
            <a:pPr marL="12700">
              <a:lnSpc>
                <a:spcPct val="100000"/>
              </a:lnSpc>
              <a:spcBef>
                <a:spcPts val="95"/>
              </a:spcBef>
            </a:pPr>
            <a:r>
              <a:rPr sz="4400" spc="-50" dirty="0"/>
              <a:t>Your</a:t>
            </a:r>
            <a:r>
              <a:rPr sz="4400" spc="-110" dirty="0"/>
              <a:t> </a:t>
            </a:r>
            <a:r>
              <a:rPr sz="4400" dirty="0"/>
              <a:t>trip</a:t>
            </a:r>
            <a:r>
              <a:rPr sz="4400" spc="-105" dirty="0"/>
              <a:t> </a:t>
            </a:r>
            <a:r>
              <a:rPr sz="4400" dirty="0"/>
              <a:t>to</a:t>
            </a:r>
            <a:r>
              <a:rPr sz="4400" spc="-105" dirty="0"/>
              <a:t> </a:t>
            </a:r>
            <a:r>
              <a:rPr lang="en-US" sz="4400" spc="-10" dirty="0"/>
              <a:t>New York</a:t>
            </a:r>
            <a:endParaRPr sz="4400" dirty="0"/>
          </a:p>
        </p:txBody>
      </p:sp>
      <p:sp>
        <p:nvSpPr>
          <p:cNvPr id="6" name="object 6"/>
          <p:cNvSpPr txBox="1"/>
          <p:nvPr/>
        </p:nvSpPr>
        <p:spPr>
          <a:xfrm>
            <a:off x="546354" y="1156715"/>
            <a:ext cx="2138045" cy="6350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FFFFFF"/>
                </a:solidFill>
                <a:latin typeface="Arial"/>
                <a:cs typeface="Arial"/>
              </a:rPr>
              <a:t>School</a:t>
            </a:r>
            <a:r>
              <a:rPr sz="2000" spc="-80" dirty="0">
                <a:solidFill>
                  <a:srgbClr val="FFFFFF"/>
                </a:solidFill>
                <a:latin typeface="Arial"/>
                <a:cs typeface="Arial"/>
              </a:rPr>
              <a:t> </a:t>
            </a:r>
            <a:r>
              <a:rPr sz="2000" spc="-20" dirty="0">
                <a:solidFill>
                  <a:srgbClr val="FFFFFF"/>
                </a:solidFill>
                <a:latin typeface="Arial"/>
                <a:cs typeface="Arial"/>
              </a:rPr>
              <a:t>Name</a:t>
            </a:r>
            <a:endParaRPr sz="2000">
              <a:latin typeface="Arial"/>
              <a:cs typeface="Arial"/>
            </a:endParaRPr>
          </a:p>
          <a:p>
            <a:pPr marL="12700">
              <a:lnSpc>
                <a:spcPct val="100000"/>
              </a:lnSpc>
            </a:pPr>
            <a:r>
              <a:rPr sz="2000" dirty="0">
                <a:solidFill>
                  <a:srgbClr val="FFFFFF"/>
                </a:solidFill>
                <a:latin typeface="Arial"/>
                <a:cs typeface="Arial"/>
              </a:rPr>
              <a:t>DD–DD</a:t>
            </a:r>
            <a:r>
              <a:rPr sz="2000" spc="-20" dirty="0">
                <a:solidFill>
                  <a:srgbClr val="FFFFFF"/>
                </a:solidFill>
                <a:latin typeface="Arial"/>
                <a:cs typeface="Arial"/>
              </a:rPr>
              <a:t> </a:t>
            </a:r>
            <a:r>
              <a:rPr sz="2000" dirty="0">
                <a:solidFill>
                  <a:srgbClr val="FFFFFF"/>
                </a:solidFill>
                <a:latin typeface="Arial"/>
                <a:cs typeface="Arial"/>
              </a:rPr>
              <a:t>MM</a:t>
            </a:r>
            <a:r>
              <a:rPr sz="2000" spc="-85" dirty="0">
                <a:solidFill>
                  <a:srgbClr val="FFFFFF"/>
                </a:solidFill>
                <a:latin typeface="Arial"/>
                <a:cs typeface="Arial"/>
              </a:rPr>
              <a:t> </a:t>
            </a:r>
            <a:r>
              <a:rPr sz="2000" spc="-20" dirty="0">
                <a:solidFill>
                  <a:srgbClr val="FFFFFF"/>
                </a:solidFill>
                <a:latin typeface="Arial"/>
                <a:cs typeface="Arial"/>
              </a:rPr>
              <a:t>YYYY</a:t>
            </a:r>
            <a:endParaRPr sz="2000">
              <a:latin typeface="Arial"/>
              <a:cs typeface="Arial"/>
            </a:endParaRPr>
          </a:p>
        </p:txBody>
      </p:sp>
      <p:pic>
        <p:nvPicPr>
          <p:cNvPr id="7" name="object 7"/>
          <p:cNvPicPr/>
          <p:nvPr/>
        </p:nvPicPr>
        <p:blipFill>
          <a:blip r:embed="rId3" cstate="print"/>
          <a:stretch>
            <a:fillRect/>
          </a:stretch>
        </p:blipFill>
        <p:spPr>
          <a:xfrm>
            <a:off x="7812023" y="260604"/>
            <a:ext cx="979170" cy="9784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923DEF9-197C-1E33-BE0E-A318F6AA2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86508" y="1593145"/>
            <a:ext cx="2688844" cy="1016945"/>
          </a:xfrm>
          <a:prstGeom prst="rect">
            <a:avLst/>
          </a:prstGeom>
        </p:spPr>
        <p:txBody>
          <a:bodyPr vert="horz" wrap="square" lIns="0" tIns="118110" rIns="0" bIns="0" rtlCol="0">
            <a:spAutoFit/>
          </a:bodyPr>
          <a:lstStyle/>
          <a:p>
            <a:pPr marL="12700" marR="5080">
              <a:lnSpc>
                <a:spcPts val="3460"/>
              </a:lnSpc>
              <a:spcBef>
                <a:spcPts val="930"/>
              </a:spcBef>
            </a:pPr>
            <a:r>
              <a:rPr lang="en-US" spc="-10" dirty="0"/>
              <a:t>Broadway Show</a:t>
            </a:r>
            <a:endParaRPr spc="-10" dirty="0"/>
          </a:p>
        </p:txBody>
      </p:sp>
      <p:sp>
        <p:nvSpPr>
          <p:cNvPr id="8" name="object 8"/>
          <p:cNvSpPr txBox="1"/>
          <p:nvPr/>
        </p:nvSpPr>
        <p:spPr>
          <a:xfrm>
            <a:off x="486508" y="2877024"/>
            <a:ext cx="3009265" cy="1520288"/>
          </a:xfrm>
          <a:prstGeom prst="rect">
            <a:avLst/>
          </a:prstGeom>
        </p:spPr>
        <p:txBody>
          <a:bodyPr vert="horz" wrap="square" lIns="0" tIns="12065" rIns="0" bIns="0" rtlCol="0">
            <a:spAutoFit/>
          </a:bodyPr>
          <a:lstStyle/>
          <a:p>
            <a:r>
              <a:rPr lang="en-GB" sz="1400" b="0" dirty="0">
                <a:solidFill>
                  <a:schemeClr val="bg1"/>
                </a:solidFill>
              </a:rPr>
              <a:t>The street and district famed for theatre, musicals and glamour, Broadway is the heart of performance in New York.</a:t>
            </a:r>
          </a:p>
          <a:p>
            <a:endParaRPr lang="en-GB" sz="1400" b="0" dirty="0">
              <a:solidFill>
                <a:schemeClr val="bg1"/>
              </a:solidFill>
            </a:endParaRPr>
          </a:p>
          <a:p>
            <a:r>
              <a:rPr lang="en-GB" sz="1400" b="0" dirty="0">
                <a:solidFill>
                  <a:schemeClr val="bg1"/>
                </a:solidFill>
              </a:rPr>
              <a:t>This is your opportunity to experience a live show!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2"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66844" y="1691665"/>
            <a:ext cx="2929255" cy="1016945"/>
          </a:xfrm>
          <a:prstGeom prst="rect">
            <a:avLst/>
          </a:prstGeom>
        </p:spPr>
        <p:txBody>
          <a:bodyPr vert="horz" wrap="square" lIns="0" tIns="118110" rIns="0" bIns="0" rtlCol="0">
            <a:spAutoFit/>
          </a:bodyPr>
          <a:lstStyle/>
          <a:p>
            <a:pPr marL="12700" marR="5080">
              <a:lnSpc>
                <a:spcPts val="3460"/>
              </a:lnSpc>
              <a:spcBef>
                <a:spcPts val="930"/>
              </a:spcBef>
            </a:pPr>
            <a:r>
              <a:rPr lang="en-US" dirty="0"/>
              <a:t>Wollman Ice Rink</a:t>
            </a:r>
            <a:endParaRPr spc="-10" dirty="0"/>
          </a:p>
        </p:txBody>
      </p:sp>
      <p:sp>
        <p:nvSpPr>
          <p:cNvPr id="8" name="object 8"/>
          <p:cNvSpPr txBox="1"/>
          <p:nvPr/>
        </p:nvSpPr>
        <p:spPr>
          <a:xfrm>
            <a:off x="466844" y="2873239"/>
            <a:ext cx="2957195" cy="658514"/>
          </a:xfrm>
          <a:prstGeom prst="rect">
            <a:avLst/>
          </a:prstGeom>
        </p:spPr>
        <p:txBody>
          <a:bodyPr vert="horz" wrap="square" lIns="0" tIns="12065" rIns="0" bIns="0" rtlCol="0">
            <a:spAutoFit/>
          </a:bodyPr>
          <a:lstStyle/>
          <a:p>
            <a:r>
              <a:rPr lang="en-GB" sz="1400" b="0" dirty="0">
                <a:solidFill>
                  <a:schemeClr val="bg1"/>
                </a:solidFill>
              </a:rPr>
              <a:t>Take to the ice and skate on the Wollman Ice Rink in the beautiful setting of Central Park.</a:t>
            </a:r>
          </a:p>
        </p:txBody>
      </p:sp>
      <p:pic>
        <p:nvPicPr>
          <p:cNvPr id="9" name="Picture 2">
            <a:extLst>
              <a:ext uri="{FF2B5EF4-FFF2-40B4-BE49-F238E27FC236}">
                <a16:creationId xmlns:a16="http://schemas.microsoft.com/office/drawing/2014/main" id="{E6BBCA19-A6C3-D88B-68BE-FC3ADECF3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590" y="0"/>
            <a:ext cx="494124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640540B-C680-12C9-C98C-6042365CC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11924" y="1752600"/>
            <a:ext cx="3183382" cy="1016945"/>
          </a:xfrm>
          <a:prstGeom prst="rect">
            <a:avLst/>
          </a:prstGeom>
        </p:spPr>
        <p:txBody>
          <a:bodyPr vert="horz" wrap="square" lIns="0" tIns="118110" rIns="0" bIns="0" rtlCol="0">
            <a:spAutoFit/>
          </a:bodyPr>
          <a:lstStyle/>
          <a:p>
            <a:pPr marL="12700" marR="5080">
              <a:lnSpc>
                <a:spcPts val="3460"/>
              </a:lnSpc>
              <a:spcBef>
                <a:spcPts val="930"/>
              </a:spcBef>
            </a:pPr>
            <a:r>
              <a:rPr lang="en-US" dirty="0"/>
              <a:t>Macy’s Guided Tour</a:t>
            </a:r>
            <a:endParaRPr spc="-10" dirty="0"/>
          </a:p>
        </p:txBody>
      </p:sp>
      <p:sp>
        <p:nvSpPr>
          <p:cNvPr id="8" name="object 8"/>
          <p:cNvSpPr txBox="1"/>
          <p:nvPr/>
        </p:nvSpPr>
        <p:spPr>
          <a:xfrm>
            <a:off x="411924" y="2963740"/>
            <a:ext cx="3183382" cy="1520288"/>
          </a:xfrm>
          <a:prstGeom prst="rect">
            <a:avLst/>
          </a:prstGeom>
        </p:spPr>
        <p:txBody>
          <a:bodyPr vert="horz" wrap="square" lIns="0" tIns="12065" rIns="0" bIns="0" rtlCol="0">
            <a:spAutoFit/>
          </a:bodyPr>
          <a:lstStyle/>
          <a:p>
            <a:r>
              <a:rPr lang="en-GB" sz="1400" b="0" dirty="0">
                <a:solidFill>
                  <a:schemeClr val="bg1"/>
                </a:solidFill>
              </a:rPr>
              <a:t>Sitting on Broadway between 34th and 35th streets, Macy's flagship store is a spot for tourists and residents alike. Covering an entire city block, the massive New York landmark is a must-see NYC attraction. You’ll have free time for shopping.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2"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26529" y="1447800"/>
            <a:ext cx="3284220" cy="1564018"/>
          </a:xfrm>
          <a:prstGeom prst="rect">
            <a:avLst/>
          </a:prstGeom>
        </p:spPr>
        <p:txBody>
          <a:bodyPr vert="horz" wrap="square" lIns="0" tIns="451612" rIns="0" bIns="0" rtlCol="0">
            <a:spAutoFit/>
          </a:bodyPr>
          <a:lstStyle/>
          <a:p>
            <a:pPr marL="12700">
              <a:lnSpc>
                <a:spcPct val="100000"/>
              </a:lnSpc>
              <a:spcBef>
                <a:spcPts val="100"/>
              </a:spcBef>
            </a:pPr>
            <a:r>
              <a:rPr lang="en-US" spc="-10" dirty="0"/>
              <a:t>Empire State Building</a:t>
            </a:r>
            <a:endParaRPr spc="-10" dirty="0"/>
          </a:p>
        </p:txBody>
      </p:sp>
      <p:sp>
        <p:nvSpPr>
          <p:cNvPr id="8" name="object 8"/>
          <p:cNvSpPr txBox="1"/>
          <p:nvPr/>
        </p:nvSpPr>
        <p:spPr>
          <a:xfrm>
            <a:off x="426529" y="3202496"/>
            <a:ext cx="2873375" cy="1951175"/>
          </a:xfrm>
          <a:prstGeom prst="rect">
            <a:avLst/>
          </a:prstGeom>
        </p:spPr>
        <p:txBody>
          <a:bodyPr vert="horz" wrap="square" lIns="0" tIns="12065" rIns="0" bIns="0" rtlCol="0">
            <a:spAutoFit/>
          </a:bodyPr>
          <a:lstStyle/>
          <a:p>
            <a:r>
              <a:rPr lang="en-GB" sz="1400" b="0" dirty="0">
                <a:solidFill>
                  <a:schemeClr val="bg1"/>
                </a:solidFill>
              </a:rPr>
              <a:t>Travel 102 stories up the Art Deco skyscraper. Learn the history of the building from its construction through to its place in modern-day New York.</a:t>
            </a:r>
          </a:p>
          <a:p>
            <a:endParaRPr lang="en-GB" sz="1400" b="0" dirty="0">
              <a:solidFill>
                <a:schemeClr val="bg1"/>
              </a:solidFill>
            </a:endParaRPr>
          </a:p>
          <a:p>
            <a:r>
              <a:rPr lang="en-GB" sz="1400" b="0" dirty="0">
                <a:solidFill>
                  <a:schemeClr val="bg1"/>
                </a:solidFill>
              </a:rPr>
              <a:t>Scatter to the observation decks on the 86</a:t>
            </a:r>
            <a:r>
              <a:rPr lang="en-GB" sz="1400" b="0" baseline="30000" dirty="0">
                <a:solidFill>
                  <a:schemeClr val="bg1"/>
                </a:solidFill>
              </a:rPr>
              <a:t>th</a:t>
            </a:r>
            <a:r>
              <a:rPr lang="en-GB" sz="1400" b="0" dirty="0">
                <a:solidFill>
                  <a:schemeClr val="bg1"/>
                </a:solidFill>
              </a:rPr>
              <a:t> and 102</a:t>
            </a:r>
            <a:r>
              <a:rPr lang="en-GB" sz="1400" b="0" baseline="30000" dirty="0">
                <a:solidFill>
                  <a:schemeClr val="bg1"/>
                </a:solidFill>
              </a:rPr>
              <a:t>nd</a:t>
            </a:r>
            <a:r>
              <a:rPr lang="en-GB" sz="1400" b="0" dirty="0">
                <a:solidFill>
                  <a:schemeClr val="bg1"/>
                </a:solidFill>
              </a:rPr>
              <a:t> floors for stunning panoramic views of the city below.</a:t>
            </a:r>
          </a:p>
        </p:txBody>
      </p:sp>
      <p:pic>
        <p:nvPicPr>
          <p:cNvPr id="9" name="Picture 8">
            <a:extLst>
              <a:ext uri="{FF2B5EF4-FFF2-40B4-BE49-F238E27FC236}">
                <a16:creationId xmlns:a16="http://schemas.microsoft.com/office/drawing/2014/main" id="{4B8A0B88-5C83-4056-AB85-77AFE243CA6B}"/>
              </a:ext>
            </a:extLst>
          </p:cNvPr>
          <p:cNvPicPr>
            <a:picLocks noChangeAspect="1"/>
          </p:cNvPicPr>
          <p:nvPr/>
        </p:nvPicPr>
        <p:blipFill>
          <a:blip r:embed="rId3"/>
          <a:stretch>
            <a:fillRect/>
          </a:stretch>
        </p:blipFill>
        <p:spPr>
          <a:xfrm>
            <a:off x="4212590" y="0"/>
            <a:ext cx="493141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562790B-B37A-C138-F166-DD05ECA24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37642" y="1585844"/>
            <a:ext cx="3284220" cy="1013460"/>
          </a:xfrm>
          <a:prstGeom prst="rect">
            <a:avLst/>
          </a:prstGeom>
        </p:spPr>
        <p:txBody>
          <a:bodyPr vert="horz" wrap="square" lIns="0" tIns="451612" rIns="0" bIns="0" rtlCol="0">
            <a:spAutoFit/>
          </a:bodyPr>
          <a:lstStyle/>
          <a:p>
            <a:pPr marL="12700">
              <a:lnSpc>
                <a:spcPct val="100000"/>
              </a:lnSpc>
              <a:spcBef>
                <a:spcPts val="100"/>
              </a:spcBef>
            </a:pPr>
            <a:r>
              <a:rPr lang="en-US" spc="-10" dirty="0"/>
              <a:t>Central Park</a:t>
            </a:r>
            <a:endParaRPr spc="-10" dirty="0"/>
          </a:p>
        </p:txBody>
      </p:sp>
      <p:sp>
        <p:nvSpPr>
          <p:cNvPr id="8" name="object 8"/>
          <p:cNvSpPr txBox="1"/>
          <p:nvPr/>
        </p:nvSpPr>
        <p:spPr>
          <a:xfrm>
            <a:off x="437642" y="2891289"/>
            <a:ext cx="2851150" cy="1089401"/>
          </a:xfrm>
          <a:prstGeom prst="rect">
            <a:avLst/>
          </a:prstGeom>
        </p:spPr>
        <p:txBody>
          <a:bodyPr vert="horz" wrap="square" lIns="0" tIns="12065" rIns="0" bIns="0" rtlCol="0">
            <a:spAutoFit/>
          </a:bodyPr>
          <a:lstStyle/>
          <a:p>
            <a:r>
              <a:rPr lang="en-GB" sz="1400" b="0" dirty="0">
                <a:solidFill>
                  <a:schemeClr val="bg1"/>
                </a:solidFill>
              </a:rPr>
              <a:t>Explore Manhattan’s largest urban park, which is nearly 6 times the size of Monaco and has been featured in over 350 films through the years.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48403" y="6077458"/>
            <a:ext cx="648335" cy="185420"/>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FFFFFF"/>
                </a:solidFill>
                <a:latin typeface="Arial"/>
                <a:cs typeface="Arial"/>
              </a:rPr>
              <a:t>Find</a:t>
            </a:r>
            <a:r>
              <a:rPr sz="1050" spc="-20" dirty="0">
                <a:solidFill>
                  <a:srgbClr val="FFFFFF"/>
                </a:solidFill>
                <a:latin typeface="Arial"/>
                <a:cs typeface="Arial"/>
              </a:rPr>
              <a:t> </a:t>
            </a:r>
            <a:r>
              <a:rPr sz="1050" dirty="0">
                <a:solidFill>
                  <a:srgbClr val="FFFFFF"/>
                </a:solidFill>
                <a:latin typeface="Arial"/>
                <a:cs typeface="Arial"/>
              </a:rPr>
              <a:t>us</a:t>
            </a:r>
            <a:r>
              <a:rPr sz="1050" spc="-25" dirty="0">
                <a:solidFill>
                  <a:srgbClr val="FFFFFF"/>
                </a:solidFill>
                <a:latin typeface="Arial"/>
                <a:cs typeface="Arial"/>
              </a:rPr>
              <a:t> on</a:t>
            </a:r>
            <a:endParaRPr sz="1050">
              <a:latin typeface="Arial"/>
              <a:cs typeface="Arial"/>
            </a:endParaRPr>
          </a:p>
        </p:txBody>
      </p:sp>
      <p:sp>
        <p:nvSpPr>
          <p:cNvPr id="3" name="object 3"/>
          <p:cNvSpPr txBox="1">
            <a:spLocks noGrp="1"/>
          </p:cNvSpPr>
          <p:nvPr>
            <p:ph type="title"/>
          </p:nvPr>
        </p:nvSpPr>
        <p:spPr>
          <a:xfrm>
            <a:off x="1789938" y="2907538"/>
            <a:ext cx="5561965" cy="1120820"/>
          </a:xfrm>
          <a:prstGeom prst="rect">
            <a:avLst/>
          </a:prstGeom>
        </p:spPr>
        <p:txBody>
          <a:bodyPr vert="horz" wrap="square" lIns="0" tIns="12700" rIns="0" bIns="0" rtlCol="0">
            <a:spAutoFit/>
          </a:bodyPr>
          <a:lstStyle/>
          <a:p>
            <a:pPr marL="12700" algn="ctr">
              <a:lnSpc>
                <a:spcPct val="100000"/>
              </a:lnSpc>
              <a:spcBef>
                <a:spcPts val="100"/>
              </a:spcBef>
            </a:pPr>
            <a:r>
              <a:rPr lang="en-US" dirty="0"/>
              <a:t>New York</a:t>
            </a:r>
            <a:r>
              <a:rPr spc="-25" dirty="0"/>
              <a:t> </a:t>
            </a:r>
            <a:r>
              <a:rPr dirty="0"/>
              <a:t>is</a:t>
            </a:r>
            <a:r>
              <a:rPr spc="-20" dirty="0"/>
              <a:t> </a:t>
            </a:r>
            <a:r>
              <a:rPr dirty="0"/>
              <a:t>waiting</a:t>
            </a:r>
            <a:r>
              <a:rPr spc="-40" dirty="0"/>
              <a:t> </a:t>
            </a:r>
            <a:r>
              <a:rPr dirty="0"/>
              <a:t>for</a:t>
            </a:r>
            <a:r>
              <a:rPr spc="-20" dirty="0"/>
              <a:t> you!</a:t>
            </a:r>
          </a:p>
        </p:txBody>
      </p:sp>
      <p:sp>
        <p:nvSpPr>
          <p:cNvPr id="4" name="TextBox 3">
            <a:hlinkClick r:id="rId2"/>
            <a:extLst>
              <a:ext uri="{FF2B5EF4-FFF2-40B4-BE49-F238E27FC236}">
                <a16:creationId xmlns:a16="http://schemas.microsoft.com/office/drawing/2014/main" id="{3DE88401-6830-FA8A-2C7D-13E558B14B3B}"/>
              </a:ext>
            </a:extLst>
          </p:cNvPr>
          <p:cNvSpPr txBox="1"/>
          <p:nvPr/>
        </p:nvSpPr>
        <p:spPr>
          <a:xfrm>
            <a:off x="2417926" y="5562600"/>
            <a:ext cx="4305987" cy="338554"/>
          </a:xfrm>
          <a:prstGeom prst="rect">
            <a:avLst/>
          </a:prstGeom>
          <a:noFill/>
        </p:spPr>
        <p:txBody>
          <a:bodyPr wrap="none" rtlCol="0">
            <a:spAutoFit/>
          </a:bodyPr>
          <a:lstStyle/>
          <a:p>
            <a:r>
              <a:rPr lang="en-US" sz="1600" dirty="0">
                <a:solidFill>
                  <a:schemeClr val="bg1"/>
                </a:solidFill>
                <a:hlinkClick r:id="rId3"/>
              </a:rPr>
              <a:t>Click here for more information about the trip!</a:t>
            </a:r>
            <a:endParaRPr lang="en-GB" sz="16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
        <p:nvSpPr>
          <p:cNvPr id="3" name="object 3"/>
          <p:cNvSpPr txBox="1">
            <a:spLocks noGrp="1"/>
          </p:cNvSpPr>
          <p:nvPr>
            <p:ph type="title"/>
          </p:nvPr>
        </p:nvSpPr>
        <p:spPr>
          <a:xfrm>
            <a:off x="474218" y="273812"/>
            <a:ext cx="2761615" cy="2305685"/>
          </a:xfrm>
          <a:prstGeom prst="rect">
            <a:avLst/>
          </a:prstGeom>
        </p:spPr>
        <p:txBody>
          <a:bodyPr vert="horz" wrap="square" lIns="0" tIns="146685" rIns="0" bIns="0" rtlCol="0">
            <a:spAutoFit/>
          </a:bodyPr>
          <a:lstStyle/>
          <a:p>
            <a:pPr marL="12700" marR="5080">
              <a:lnSpc>
                <a:spcPct val="80000"/>
              </a:lnSpc>
              <a:spcBef>
                <a:spcPts val="1155"/>
              </a:spcBef>
            </a:pPr>
            <a:r>
              <a:rPr sz="4400" dirty="0"/>
              <a:t>We</a:t>
            </a:r>
            <a:r>
              <a:rPr sz="4400" spc="-105" dirty="0"/>
              <a:t> </a:t>
            </a:r>
            <a:r>
              <a:rPr sz="4400" spc="-20" dirty="0"/>
              <a:t>help </a:t>
            </a:r>
            <a:r>
              <a:rPr sz="4400" spc="-10" dirty="0"/>
              <a:t>students </a:t>
            </a:r>
            <a:r>
              <a:rPr sz="4400" dirty="0"/>
              <a:t>reach</a:t>
            </a:r>
            <a:r>
              <a:rPr sz="4400" spc="-110" dirty="0"/>
              <a:t> </a:t>
            </a:r>
            <a:r>
              <a:rPr sz="4400" spc="-25" dirty="0"/>
              <a:t>new </a:t>
            </a:r>
            <a:r>
              <a:rPr sz="4400" spc="-10" dirty="0"/>
              <a:t>heights</a:t>
            </a:r>
            <a:endParaRPr sz="4400"/>
          </a:p>
        </p:txBody>
      </p:sp>
      <p:sp>
        <p:nvSpPr>
          <p:cNvPr id="4" name="object 4"/>
          <p:cNvSpPr txBox="1"/>
          <p:nvPr/>
        </p:nvSpPr>
        <p:spPr>
          <a:xfrm>
            <a:off x="474218" y="3241801"/>
            <a:ext cx="3190240" cy="2585720"/>
          </a:xfrm>
          <a:prstGeom prst="rect">
            <a:avLst/>
          </a:prstGeom>
        </p:spPr>
        <p:txBody>
          <a:bodyPr vert="horz" wrap="square" lIns="0" tIns="12065" rIns="0" bIns="0" rtlCol="0">
            <a:spAutoFit/>
          </a:bodyPr>
          <a:lstStyle/>
          <a:p>
            <a:pPr marL="12700" marR="65405">
              <a:lnSpc>
                <a:spcPct val="100000"/>
              </a:lnSpc>
              <a:spcBef>
                <a:spcPts val="95"/>
              </a:spcBef>
            </a:pPr>
            <a:r>
              <a:rPr sz="1400" b="1" spc="-10" dirty="0">
                <a:solidFill>
                  <a:srgbClr val="FFFFFF"/>
                </a:solidFill>
                <a:latin typeface="Arial"/>
                <a:cs typeface="Arial"/>
              </a:rPr>
              <a:t>Voyager</a:t>
            </a:r>
            <a:r>
              <a:rPr sz="1400" b="1" spc="-40" dirty="0">
                <a:solidFill>
                  <a:srgbClr val="FFFFFF"/>
                </a:solidFill>
                <a:latin typeface="Arial"/>
                <a:cs typeface="Arial"/>
              </a:rPr>
              <a:t> </a:t>
            </a:r>
            <a:r>
              <a:rPr sz="1400" b="1" dirty="0">
                <a:solidFill>
                  <a:srgbClr val="FFFFFF"/>
                </a:solidFill>
                <a:latin typeface="Arial"/>
                <a:cs typeface="Arial"/>
              </a:rPr>
              <a:t>School</a:t>
            </a:r>
            <a:r>
              <a:rPr sz="1400" b="1" spc="-45" dirty="0">
                <a:solidFill>
                  <a:srgbClr val="FFFFFF"/>
                </a:solidFill>
                <a:latin typeface="Arial"/>
                <a:cs typeface="Arial"/>
              </a:rPr>
              <a:t> </a:t>
            </a:r>
            <a:r>
              <a:rPr sz="1400" b="1" spc="-10" dirty="0">
                <a:solidFill>
                  <a:srgbClr val="FFFFFF"/>
                </a:solidFill>
                <a:latin typeface="Arial"/>
                <a:cs typeface="Arial"/>
              </a:rPr>
              <a:t>Travel</a:t>
            </a:r>
            <a:r>
              <a:rPr sz="1400" b="1" spc="-55" dirty="0">
                <a:solidFill>
                  <a:srgbClr val="FFFFFF"/>
                </a:solidFill>
                <a:latin typeface="Arial"/>
                <a:cs typeface="Arial"/>
              </a:rPr>
              <a:t> </a:t>
            </a:r>
            <a:r>
              <a:rPr sz="1400" dirty="0">
                <a:solidFill>
                  <a:srgbClr val="FFFFFF"/>
                </a:solidFill>
                <a:latin typeface="Arial"/>
                <a:cs typeface="Arial"/>
              </a:rPr>
              <a:t>specialises</a:t>
            </a:r>
            <a:r>
              <a:rPr sz="1400" spc="-65" dirty="0">
                <a:solidFill>
                  <a:srgbClr val="FFFFFF"/>
                </a:solidFill>
                <a:latin typeface="Arial"/>
                <a:cs typeface="Arial"/>
              </a:rPr>
              <a:t> </a:t>
            </a:r>
            <a:r>
              <a:rPr sz="1400" spc="-25" dirty="0">
                <a:solidFill>
                  <a:srgbClr val="FFFFFF"/>
                </a:solidFill>
                <a:latin typeface="Arial"/>
                <a:cs typeface="Arial"/>
              </a:rPr>
              <a:t>in </a:t>
            </a:r>
            <a:r>
              <a:rPr sz="1400" dirty="0">
                <a:solidFill>
                  <a:srgbClr val="FFFFFF"/>
                </a:solidFill>
                <a:latin typeface="Arial"/>
                <a:cs typeface="Arial"/>
              </a:rPr>
              <a:t>educational</a:t>
            </a:r>
            <a:r>
              <a:rPr sz="1400" spc="-45" dirty="0">
                <a:solidFill>
                  <a:srgbClr val="FFFFFF"/>
                </a:solidFill>
                <a:latin typeface="Arial"/>
                <a:cs typeface="Arial"/>
              </a:rPr>
              <a:t> </a:t>
            </a:r>
            <a:r>
              <a:rPr sz="1400" dirty="0">
                <a:solidFill>
                  <a:srgbClr val="FFFFFF"/>
                </a:solidFill>
                <a:latin typeface="Arial"/>
                <a:cs typeface="Arial"/>
              </a:rPr>
              <a:t>school</a:t>
            </a:r>
            <a:r>
              <a:rPr sz="1400" spc="-30" dirty="0">
                <a:solidFill>
                  <a:srgbClr val="FFFFFF"/>
                </a:solidFill>
                <a:latin typeface="Arial"/>
                <a:cs typeface="Arial"/>
              </a:rPr>
              <a:t> </a:t>
            </a:r>
            <a:r>
              <a:rPr sz="1400" dirty="0">
                <a:solidFill>
                  <a:srgbClr val="FFFFFF"/>
                </a:solidFill>
                <a:latin typeface="Arial"/>
                <a:cs typeface="Arial"/>
              </a:rPr>
              <a:t>trips</a:t>
            </a:r>
            <a:r>
              <a:rPr sz="1400" spc="-35" dirty="0">
                <a:solidFill>
                  <a:srgbClr val="FFFFFF"/>
                </a:solidFill>
                <a:latin typeface="Arial"/>
                <a:cs typeface="Arial"/>
              </a:rPr>
              <a:t> </a:t>
            </a:r>
            <a:r>
              <a:rPr sz="1400" dirty="0">
                <a:solidFill>
                  <a:srgbClr val="FFFFFF"/>
                </a:solidFill>
                <a:latin typeface="Arial"/>
                <a:cs typeface="Arial"/>
              </a:rPr>
              <a:t>where</a:t>
            </a:r>
            <a:r>
              <a:rPr sz="1400" spc="-30" dirty="0">
                <a:solidFill>
                  <a:srgbClr val="FFFFFF"/>
                </a:solidFill>
                <a:latin typeface="Arial"/>
                <a:cs typeface="Arial"/>
              </a:rPr>
              <a:t> </a:t>
            </a:r>
            <a:r>
              <a:rPr sz="1400" spc="-10" dirty="0">
                <a:solidFill>
                  <a:srgbClr val="FFFFFF"/>
                </a:solidFill>
                <a:latin typeface="Arial"/>
                <a:cs typeface="Arial"/>
              </a:rPr>
              <a:t>students </a:t>
            </a:r>
            <a:r>
              <a:rPr sz="1400" dirty="0">
                <a:solidFill>
                  <a:srgbClr val="FFFFFF"/>
                </a:solidFill>
                <a:latin typeface="Arial"/>
                <a:cs typeface="Arial"/>
              </a:rPr>
              <a:t>can</a:t>
            </a:r>
            <a:r>
              <a:rPr sz="1400" spc="-20" dirty="0">
                <a:solidFill>
                  <a:srgbClr val="FFFFFF"/>
                </a:solidFill>
                <a:latin typeface="Arial"/>
                <a:cs typeface="Arial"/>
              </a:rPr>
              <a:t> </a:t>
            </a:r>
            <a:r>
              <a:rPr sz="1400" dirty="0">
                <a:solidFill>
                  <a:srgbClr val="FFFFFF"/>
                </a:solidFill>
                <a:latin typeface="Arial"/>
                <a:cs typeface="Arial"/>
              </a:rPr>
              <a:t>learn,</a:t>
            </a:r>
            <a:r>
              <a:rPr sz="1400" spc="-30" dirty="0">
                <a:solidFill>
                  <a:srgbClr val="FFFFFF"/>
                </a:solidFill>
                <a:latin typeface="Arial"/>
                <a:cs typeface="Arial"/>
              </a:rPr>
              <a:t> </a:t>
            </a:r>
            <a:r>
              <a:rPr sz="1400" dirty="0">
                <a:solidFill>
                  <a:srgbClr val="FFFFFF"/>
                </a:solidFill>
                <a:latin typeface="Arial"/>
                <a:cs typeface="Arial"/>
              </a:rPr>
              <a:t>thrive</a:t>
            </a:r>
            <a:r>
              <a:rPr sz="1400" spc="-25" dirty="0">
                <a:solidFill>
                  <a:srgbClr val="FFFFFF"/>
                </a:solidFill>
                <a:latin typeface="Arial"/>
                <a:cs typeface="Arial"/>
              </a:rPr>
              <a:t> </a:t>
            </a:r>
            <a:r>
              <a:rPr sz="1400" dirty="0">
                <a:solidFill>
                  <a:srgbClr val="FFFFFF"/>
                </a:solidFill>
                <a:latin typeface="Arial"/>
                <a:cs typeface="Arial"/>
              </a:rPr>
              <a:t>and</a:t>
            </a:r>
            <a:r>
              <a:rPr sz="1400" spc="-20" dirty="0">
                <a:solidFill>
                  <a:srgbClr val="FFFFFF"/>
                </a:solidFill>
                <a:latin typeface="Arial"/>
                <a:cs typeface="Arial"/>
              </a:rPr>
              <a:t> </a:t>
            </a:r>
            <a:r>
              <a:rPr sz="1400" dirty="0">
                <a:solidFill>
                  <a:srgbClr val="FFFFFF"/>
                </a:solidFill>
                <a:latin typeface="Arial"/>
                <a:cs typeface="Arial"/>
              </a:rPr>
              <a:t>achieve</a:t>
            </a:r>
            <a:r>
              <a:rPr sz="1400" spc="-30" dirty="0">
                <a:solidFill>
                  <a:srgbClr val="FFFFFF"/>
                </a:solidFill>
                <a:latin typeface="Arial"/>
                <a:cs typeface="Arial"/>
              </a:rPr>
              <a:t> </a:t>
            </a:r>
            <a:r>
              <a:rPr sz="1400" spc="-20" dirty="0">
                <a:solidFill>
                  <a:srgbClr val="FFFFFF"/>
                </a:solidFill>
                <a:latin typeface="Arial"/>
                <a:cs typeface="Arial"/>
              </a:rPr>
              <a:t>their </a:t>
            </a:r>
            <a:r>
              <a:rPr sz="1400" dirty="0">
                <a:solidFill>
                  <a:srgbClr val="FFFFFF"/>
                </a:solidFill>
                <a:latin typeface="Arial"/>
                <a:cs typeface="Arial"/>
              </a:rPr>
              <a:t>potential</a:t>
            </a:r>
            <a:r>
              <a:rPr sz="1400" spc="-40" dirty="0">
                <a:solidFill>
                  <a:srgbClr val="FFFFFF"/>
                </a:solidFill>
                <a:latin typeface="Arial"/>
                <a:cs typeface="Arial"/>
              </a:rPr>
              <a:t> </a:t>
            </a:r>
            <a:r>
              <a:rPr sz="1400" dirty="0">
                <a:solidFill>
                  <a:srgbClr val="FFFFFF"/>
                </a:solidFill>
                <a:latin typeface="Arial"/>
                <a:cs typeface="Arial"/>
              </a:rPr>
              <a:t>outside</a:t>
            </a:r>
            <a:r>
              <a:rPr sz="1400" spc="-50" dirty="0">
                <a:solidFill>
                  <a:srgbClr val="FFFFFF"/>
                </a:solidFill>
                <a:latin typeface="Arial"/>
                <a:cs typeface="Arial"/>
              </a:rPr>
              <a:t> </a:t>
            </a:r>
            <a:r>
              <a:rPr sz="1400" dirty="0">
                <a:solidFill>
                  <a:srgbClr val="FFFFFF"/>
                </a:solidFill>
                <a:latin typeface="Arial"/>
                <a:cs typeface="Arial"/>
              </a:rPr>
              <a:t>the</a:t>
            </a:r>
            <a:r>
              <a:rPr sz="1400" spc="-35" dirty="0">
                <a:solidFill>
                  <a:srgbClr val="FFFFFF"/>
                </a:solidFill>
                <a:latin typeface="Arial"/>
                <a:cs typeface="Arial"/>
              </a:rPr>
              <a:t> </a:t>
            </a:r>
            <a:r>
              <a:rPr sz="1400" spc="-10" dirty="0">
                <a:solidFill>
                  <a:srgbClr val="FFFFFF"/>
                </a:solidFill>
                <a:latin typeface="Arial"/>
                <a:cs typeface="Arial"/>
              </a:rPr>
              <a:t>classroom.</a:t>
            </a:r>
            <a:endParaRPr sz="1400">
              <a:latin typeface="Arial"/>
              <a:cs typeface="Arial"/>
            </a:endParaRPr>
          </a:p>
          <a:p>
            <a:pPr>
              <a:lnSpc>
                <a:spcPct val="100000"/>
              </a:lnSpc>
              <a:spcBef>
                <a:spcPts val="70"/>
              </a:spcBef>
            </a:pPr>
            <a:endParaRPr sz="1400">
              <a:latin typeface="Arial"/>
              <a:cs typeface="Arial"/>
            </a:endParaRPr>
          </a:p>
          <a:p>
            <a:pPr marL="12700" marR="5080" algn="just">
              <a:lnSpc>
                <a:spcPct val="100000"/>
              </a:lnSpc>
            </a:pPr>
            <a:r>
              <a:rPr sz="1400" dirty="0">
                <a:solidFill>
                  <a:srgbClr val="FFFFFF"/>
                </a:solidFill>
                <a:latin typeface="Arial"/>
                <a:cs typeface="Arial"/>
              </a:rPr>
              <a:t>We</a:t>
            </a:r>
            <a:r>
              <a:rPr sz="1400" spc="-25" dirty="0">
                <a:solidFill>
                  <a:srgbClr val="FFFFFF"/>
                </a:solidFill>
                <a:latin typeface="Arial"/>
                <a:cs typeface="Arial"/>
              </a:rPr>
              <a:t> </a:t>
            </a:r>
            <a:r>
              <a:rPr sz="1400" dirty="0">
                <a:solidFill>
                  <a:srgbClr val="FFFFFF"/>
                </a:solidFill>
                <a:latin typeface="Arial"/>
                <a:cs typeface="Arial"/>
              </a:rPr>
              <a:t>believe</a:t>
            </a:r>
            <a:r>
              <a:rPr sz="1400" spc="-35" dirty="0">
                <a:solidFill>
                  <a:srgbClr val="FFFFFF"/>
                </a:solidFill>
                <a:latin typeface="Arial"/>
                <a:cs typeface="Arial"/>
              </a:rPr>
              <a:t> </a:t>
            </a:r>
            <a:r>
              <a:rPr sz="1400" dirty="0">
                <a:solidFill>
                  <a:srgbClr val="FFFFFF"/>
                </a:solidFill>
                <a:latin typeface="Arial"/>
                <a:cs typeface="Arial"/>
              </a:rPr>
              <a:t>that</a:t>
            </a:r>
            <a:r>
              <a:rPr sz="1400" spc="-30" dirty="0">
                <a:solidFill>
                  <a:srgbClr val="FFFFFF"/>
                </a:solidFill>
                <a:latin typeface="Arial"/>
                <a:cs typeface="Arial"/>
              </a:rPr>
              <a:t> </a:t>
            </a:r>
            <a:r>
              <a:rPr sz="1400" dirty="0">
                <a:solidFill>
                  <a:srgbClr val="FFFFFF"/>
                </a:solidFill>
                <a:latin typeface="Arial"/>
                <a:cs typeface="Arial"/>
              </a:rPr>
              <a:t>every</a:t>
            </a:r>
            <a:r>
              <a:rPr sz="1400" spc="-35" dirty="0">
                <a:solidFill>
                  <a:srgbClr val="FFFFFF"/>
                </a:solidFill>
                <a:latin typeface="Arial"/>
                <a:cs typeface="Arial"/>
              </a:rPr>
              <a:t> </a:t>
            </a:r>
            <a:r>
              <a:rPr sz="1400" dirty="0">
                <a:solidFill>
                  <a:srgbClr val="FFFFFF"/>
                </a:solidFill>
                <a:latin typeface="Arial"/>
                <a:cs typeface="Arial"/>
              </a:rPr>
              <a:t>school</a:t>
            </a:r>
            <a:r>
              <a:rPr sz="1400" spc="-45" dirty="0">
                <a:solidFill>
                  <a:srgbClr val="FFFFFF"/>
                </a:solidFill>
                <a:latin typeface="Arial"/>
                <a:cs typeface="Arial"/>
              </a:rPr>
              <a:t> </a:t>
            </a:r>
            <a:r>
              <a:rPr sz="1400" dirty="0">
                <a:solidFill>
                  <a:srgbClr val="FFFFFF"/>
                </a:solidFill>
                <a:latin typeface="Arial"/>
                <a:cs typeface="Arial"/>
              </a:rPr>
              <a:t>trip</a:t>
            </a:r>
            <a:r>
              <a:rPr sz="1400" spc="-25" dirty="0">
                <a:solidFill>
                  <a:srgbClr val="FFFFFF"/>
                </a:solidFill>
                <a:latin typeface="Arial"/>
                <a:cs typeface="Arial"/>
              </a:rPr>
              <a:t> </a:t>
            </a:r>
            <a:r>
              <a:rPr sz="1400" spc="-10" dirty="0">
                <a:solidFill>
                  <a:srgbClr val="FFFFFF"/>
                </a:solidFill>
                <a:latin typeface="Arial"/>
                <a:cs typeface="Arial"/>
              </a:rPr>
              <a:t>should </a:t>
            </a:r>
            <a:r>
              <a:rPr sz="1400" dirty="0">
                <a:solidFill>
                  <a:srgbClr val="FFFFFF"/>
                </a:solidFill>
                <a:latin typeface="Arial"/>
                <a:cs typeface="Arial"/>
              </a:rPr>
              <a:t>provide</a:t>
            </a:r>
            <a:r>
              <a:rPr sz="1400" spc="-45" dirty="0">
                <a:solidFill>
                  <a:srgbClr val="FFFFFF"/>
                </a:solidFill>
                <a:latin typeface="Arial"/>
                <a:cs typeface="Arial"/>
              </a:rPr>
              <a:t> </a:t>
            </a:r>
            <a:r>
              <a:rPr sz="1400" dirty="0">
                <a:solidFill>
                  <a:srgbClr val="FFFFFF"/>
                </a:solidFill>
                <a:latin typeface="Arial"/>
                <a:cs typeface="Arial"/>
              </a:rPr>
              <a:t>students</a:t>
            </a:r>
            <a:r>
              <a:rPr sz="1400" spc="-35" dirty="0">
                <a:solidFill>
                  <a:srgbClr val="FFFFFF"/>
                </a:solidFill>
                <a:latin typeface="Arial"/>
                <a:cs typeface="Arial"/>
              </a:rPr>
              <a:t> </a:t>
            </a:r>
            <a:r>
              <a:rPr sz="1400" dirty="0">
                <a:solidFill>
                  <a:srgbClr val="FFFFFF"/>
                </a:solidFill>
                <a:latin typeface="Arial"/>
                <a:cs typeface="Arial"/>
              </a:rPr>
              <a:t>with</a:t>
            </a:r>
            <a:r>
              <a:rPr sz="1400" spc="-25" dirty="0">
                <a:solidFill>
                  <a:srgbClr val="FFFFFF"/>
                </a:solidFill>
                <a:latin typeface="Arial"/>
                <a:cs typeface="Arial"/>
              </a:rPr>
              <a:t> </a:t>
            </a:r>
            <a:r>
              <a:rPr sz="1400" dirty="0">
                <a:solidFill>
                  <a:srgbClr val="FFFFFF"/>
                </a:solidFill>
                <a:latin typeface="Arial"/>
                <a:cs typeface="Arial"/>
              </a:rPr>
              <a:t>new</a:t>
            </a:r>
            <a:r>
              <a:rPr sz="1400" spc="-25" dirty="0">
                <a:solidFill>
                  <a:srgbClr val="FFFFFF"/>
                </a:solidFill>
                <a:latin typeface="Arial"/>
                <a:cs typeface="Arial"/>
              </a:rPr>
              <a:t> </a:t>
            </a:r>
            <a:r>
              <a:rPr sz="1400" spc="-10" dirty="0">
                <a:solidFill>
                  <a:srgbClr val="FFFFFF"/>
                </a:solidFill>
                <a:latin typeface="Arial"/>
                <a:cs typeface="Arial"/>
              </a:rPr>
              <a:t>experiences, </a:t>
            </a:r>
            <a:r>
              <a:rPr sz="1400" dirty="0">
                <a:solidFill>
                  <a:srgbClr val="FFFFFF"/>
                </a:solidFill>
                <a:latin typeface="Arial"/>
                <a:cs typeface="Arial"/>
              </a:rPr>
              <a:t>learning</a:t>
            </a:r>
            <a:r>
              <a:rPr sz="1400" spc="-45" dirty="0">
                <a:solidFill>
                  <a:srgbClr val="FFFFFF"/>
                </a:solidFill>
                <a:latin typeface="Arial"/>
                <a:cs typeface="Arial"/>
              </a:rPr>
              <a:t> </a:t>
            </a:r>
            <a:r>
              <a:rPr sz="1400" dirty="0">
                <a:solidFill>
                  <a:srgbClr val="FFFFFF"/>
                </a:solidFill>
                <a:latin typeface="Arial"/>
                <a:cs typeface="Arial"/>
              </a:rPr>
              <a:t>activities</a:t>
            </a:r>
            <a:r>
              <a:rPr sz="1400" spc="-35" dirty="0">
                <a:solidFill>
                  <a:srgbClr val="FFFFFF"/>
                </a:solidFill>
                <a:latin typeface="Arial"/>
                <a:cs typeface="Arial"/>
              </a:rPr>
              <a:t> </a:t>
            </a:r>
            <a:r>
              <a:rPr sz="1400" dirty="0">
                <a:solidFill>
                  <a:srgbClr val="FFFFFF"/>
                </a:solidFill>
                <a:latin typeface="Arial"/>
                <a:cs typeface="Arial"/>
              </a:rPr>
              <a:t>and</a:t>
            </a:r>
            <a:r>
              <a:rPr sz="1400" spc="-30" dirty="0">
                <a:solidFill>
                  <a:srgbClr val="FFFFFF"/>
                </a:solidFill>
                <a:latin typeface="Arial"/>
                <a:cs typeface="Arial"/>
              </a:rPr>
              <a:t> </a:t>
            </a:r>
            <a:r>
              <a:rPr sz="1400" dirty="0">
                <a:solidFill>
                  <a:srgbClr val="FFFFFF"/>
                </a:solidFill>
                <a:latin typeface="Arial"/>
                <a:cs typeface="Arial"/>
              </a:rPr>
              <a:t>exposure</a:t>
            </a:r>
            <a:r>
              <a:rPr sz="1400" spc="-25"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spc="-20" dirty="0">
                <a:solidFill>
                  <a:srgbClr val="FFFFFF"/>
                </a:solidFill>
                <a:latin typeface="Arial"/>
                <a:cs typeface="Arial"/>
              </a:rPr>
              <a:t>local </a:t>
            </a:r>
            <a:r>
              <a:rPr sz="1400" dirty="0">
                <a:solidFill>
                  <a:srgbClr val="FFFFFF"/>
                </a:solidFill>
                <a:latin typeface="Arial"/>
                <a:cs typeface="Arial"/>
              </a:rPr>
              <a:t>culture</a:t>
            </a:r>
            <a:r>
              <a:rPr sz="1400" spc="-50" dirty="0">
                <a:solidFill>
                  <a:srgbClr val="FFFFFF"/>
                </a:solidFill>
                <a:latin typeface="Arial"/>
                <a:cs typeface="Arial"/>
              </a:rPr>
              <a:t> </a:t>
            </a:r>
            <a:r>
              <a:rPr sz="1400" dirty="0">
                <a:solidFill>
                  <a:srgbClr val="FFFFFF"/>
                </a:solidFill>
                <a:latin typeface="Arial"/>
                <a:cs typeface="Arial"/>
              </a:rPr>
              <a:t>with</a:t>
            </a:r>
            <a:r>
              <a:rPr sz="1400" spc="-35" dirty="0">
                <a:solidFill>
                  <a:srgbClr val="FFFFFF"/>
                </a:solidFill>
                <a:latin typeface="Arial"/>
                <a:cs typeface="Arial"/>
              </a:rPr>
              <a:t> </a:t>
            </a:r>
            <a:r>
              <a:rPr sz="1400" dirty="0">
                <a:solidFill>
                  <a:srgbClr val="FFFFFF"/>
                </a:solidFill>
                <a:latin typeface="Arial"/>
                <a:cs typeface="Arial"/>
              </a:rPr>
              <a:t>genuine</a:t>
            </a:r>
            <a:r>
              <a:rPr sz="1400" spc="-55" dirty="0">
                <a:solidFill>
                  <a:srgbClr val="FFFFFF"/>
                </a:solidFill>
                <a:latin typeface="Arial"/>
                <a:cs typeface="Arial"/>
              </a:rPr>
              <a:t> </a:t>
            </a:r>
            <a:r>
              <a:rPr sz="1400" dirty="0">
                <a:solidFill>
                  <a:srgbClr val="FFFFFF"/>
                </a:solidFill>
                <a:latin typeface="Arial"/>
                <a:cs typeface="Arial"/>
              </a:rPr>
              <a:t>educational</a:t>
            </a:r>
            <a:r>
              <a:rPr sz="1400" spc="-50" dirty="0">
                <a:solidFill>
                  <a:srgbClr val="FFFFFF"/>
                </a:solidFill>
                <a:latin typeface="Arial"/>
                <a:cs typeface="Arial"/>
              </a:rPr>
              <a:t> </a:t>
            </a:r>
            <a:r>
              <a:rPr sz="1400" spc="-10" dirty="0">
                <a:solidFill>
                  <a:srgbClr val="FFFFFF"/>
                </a:solidFill>
                <a:latin typeface="Arial"/>
                <a:cs typeface="Arial"/>
              </a:rPr>
              <a:t>benefit.</a:t>
            </a:r>
            <a:endParaRPr sz="1400">
              <a:latin typeface="Arial"/>
              <a:cs typeface="Arial"/>
            </a:endParaRPr>
          </a:p>
          <a:p>
            <a:pPr>
              <a:lnSpc>
                <a:spcPct val="100000"/>
              </a:lnSpc>
              <a:spcBef>
                <a:spcPts val="75"/>
              </a:spcBef>
            </a:pPr>
            <a:endParaRPr sz="1400">
              <a:latin typeface="Arial"/>
              <a:cs typeface="Arial"/>
            </a:endParaRPr>
          </a:p>
          <a:p>
            <a:pPr marL="12700" marR="324485">
              <a:lnSpc>
                <a:spcPct val="100000"/>
              </a:lnSpc>
            </a:pPr>
            <a:r>
              <a:rPr sz="1400" dirty="0">
                <a:solidFill>
                  <a:srgbClr val="FFFFFF"/>
                </a:solidFill>
                <a:latin typeface="Arial"/>
                <a:cs typeface="Arial"/>
              </a:rPr>
              <a:t>Over</a:t>
            </a:r>
            <a:r>
              <a:rPr sz="1400" spc="-25" dirty="0">
                <a:solidFill>
                  <a:srgbClr val="FFFFFF"/>
                </a:solidFill>
                <a:latin typeface="Arial"/>
                <a:cs typeface="Arial"/>
              </a:rPr>
              <a:t> </a:t>
            </a:r>
            <a:r>
              <a:rPr sz="1400" b="1" dirty="0">
                <a:solidFill>
                  <a:srgbClr val="FFFFFF"/>
                </a:solidFill>
                <a:latin typeface="Arial"/>
                <a:cs typeface="Arial"/>
              </a:rPr>
              <a:t>35,000</a:t>
            </a:r>
            <a:r>
              <a:rPr sz="1400" b="1" spc="-45" dirty="0">
                <a:solidFill>
                  <a:srgbClr val="FFFFFF"/>
                </a:solidFill>
                <a:latin typeface="Arial"/>
                <a:cs typeface="Arial"/>
              </a:rPr>
              <a:t> </a:t>
            </a:r>
            <a:r>
              <a:rPr sz="1400" b="1" dirty="0">
                <a:solidFill>
                  <a:srgbClr val="FFFFFF"/>
                </a:solidFill>
                <a:latin typeface="Arial"/>
                <a:cs typeface="Arial"/>
              </a:rPr>
              <a:t>students</a:t>
            </a:r>
            <a:r>
              <a:rPr sz="1400" b="1" spc="-45" dirty="0">
                <a:solidFill>
                  <a:srgbClr val="FFFFFF"/>
                </a:solidFill>
                <a:latin typeface="Arial"/>
                <a:cs typeface="Arial"/>
              </a:rPr>
              <a:t> </a:t>
            </a:r>
            <a:r>
              <a:rPr sz="1400" dirty="0">
                <a:solidFill>
                  <a:srgbClr val="FFFFFF"/>
                </a:solidFill>
                <a:latin typeface="Arial"/>
                <a:cs typeface="Arial"/>
              </a:rPr>
              <a:t>travel</a:t>
            </a:r>
            <a:r>
              <a:rPr sz="1400" spc="-40" dirty="0">
                <a:solidFill>
                  <a:srgbClr val="FFFFFF"/>
                </a:solidFill>
                <a:latin typeface="Arial"/>
                <a:cs typeface="Arial"/>
              </a:rPr>
              <a:t> </a:t>
            </a:r>
            <a:r>
              <a:rPr sz="1400" dirty="0">
                <a:solidFill>
                  <a:srgbClr val="FFFFFF"/>
                </a:solidFill>
                <a:latin typeface="Arial"/>
                <a:cs typeface="Arial"/>
              </a:rPr>
              <a:t>with</a:t>
            </a:r>
            <a:r>
              <a:rPr sz="1400" spc="-20" dirty="0">
                <a:solidFill>
                  <a:srgbClr val="FFFFFF"/>
                </a:solidFill>
                <a:latin typeface="Arial"/>
                <a:cs typeface="Arial"/>
              </a:rPr>
              <a:t> </a:t>
            </a:r>
            <a:r>
              <a:rPr sz="1400" spc="-25" dirty="0">
                <a:solidFill>
                  <a:srgbClr val="FFFFFF"/>
                </a:solidFill>
                <a:latin typeface="Arial"/>
                <a:cs typeface="Arial"/>
              </a:rPr>
              <a:t>us </a:t>
            </a:r>
            <a:r>
              <a:rPr sz="1400" dirty="0">
                <a:solidFill>
                  <a:srgbClr val="FFFFFF"/>
                </a:solidFill>
                <a:latin typeface="Arial"/>
                <a:cs typeface="Arial"/>
              </a:rPr>
              <a:t>each</a:t>
            </a:r>
            <a:r>
              <a:rPr sz="1400" spc="-35" dirty="0">
                <a:solidFill>
                  <a:srgbClr val="FFFFFF"/>
                </a:solidFill>
                <a:latin typeface="Arial"/>
                <a:cs typeface="Arial"/>
              </a:rPr>
              <a:t> </a:t>
            </a:r>
            <a:r>
              <a:rPr sz="1400" spc="-20" dirty="0">
                <a:solidFill>
                  <a:srgbClr val="FFFFFF"/>
                </a:solidFill>
                <a:latin typeface="Arial"/>
                <a:cs typeface="Arial"/>
              </a:rPr>
              <a:t>year</a:t>
            </a:r>
            <a:endParaRPr sz="1400">
              <a:latin typeface="Arial"/>
              <a:cs typeface="Arial"/>
            </a:endParaRPr>
          </a:p>
        </p:txBody>
      </p:sp>
      <p:pic>
        <p:nvPicPr>
          <p:cNvPr id="5" name="object 5"/>
          <p:cNvPicPr/>
          <p:nvPr/>
        </p:nvPicPr>
        <p:blipFill>
          <a:blip r:embed="rId3" cstate="print"/>
          <a:stretch>
            <a:fillRect/>
          </a:stretch>
        </p:blipFill>
        <p:spPr>
          <a:xfrm>
            <a:off x="7812023" y="260604"/>
            <a:ext cx="979170" cy="9784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sp>
        <p:nvSpPr>
          <p:cNvPr id="3" name="object 3"/>
          <p:cNvSpPr txBox="1">
            <a:spLocks noGrp="1"/>
          </p:cNvSpPr>
          <p:nvPr>
            <p:ph type="title"/>
          </p:nvPr>
        </p:nvSpPr>
        <p:spPr>
          <a:xfrm>
            <a:off x="474218" y="273812"/>
            <a:ext cx="2943860" cy="1232535"/>
          </a:xfrm>
          <a:prstGeom prst="rect">
            <a:avLst/>
          </a:prstGeom>
        </p:spPr>
        <p:txBody>
          <a:bodyPr vert="horz" wrap="square" lIns="0" tIns="12065" rIns="0" bIns="0" rtlCol="0">
            <a:spAutoFit/>
          </a:bodyPr>
          <a:lstStyle/>
          <a:p>
            <a:pPr marL="12700">
              <a:lnSpc>
                <a:spcPts val="4750"/>
              </a:lnSpc>
              <a:spcBef>
                <a:spcPts val="95"/>
              </a:spcBef>
            </a:pPr>
            <a:r>
              <a:rPr sz="4400" spc="-40" dirty="0"/>
              <a:t>You’re</a:t>
            </a:r>
            <a:r>
              <a:rPr sz="4400" spc="-254" dirty="0"/>
              <a:t> </a:t>
            </a:r>
            <a:r>
              <a:rPr sz="4400" spc="-25" dirty="0"/>
              <a:t>in</a:t>
            </a:r>
            <a:endParaRPr sz="4400"/>
          </a:p>
          <a:p>
            <a:pPr marL="12700">
              <a:lnSpc>
                <a:spcPts val="4750"/>
              </a:lnSpc>
            </a:pPr>
            <a:r>
              <a:rPr sz="4400" dirty="0"/>
              <a:t>safe</a:t>
            </a:r>
            <a:r>
              <a:rPr sz="4400" spc="-100" dirty="0"/>
              <a:t> </a:t>
            </a:r>
            <a:r>
              <a:rPr sz="4400" spc="-10" dirty="0"/>
              <a:t>hands</a:t>
            </a:r>
            <a:endParaRPr sz="4400"/>
          </a:p>
        </p:txBody>
      </p:sp>
      <p:sp>
        <p:nvSpPr>
          <p:cNvPr id="4" name="object 4"/>
          <p:cNvSpPr txBox="1"/>
          <p:nvPr/>
        </p:nvSpPr>
        <p:spPr>
          <a:xfrm>
            <a:off x="474218" y="2089404"/>
            <a:ext cx="3286125" cy="329311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FFFFF"/>
                </a:solidFill>
                <a:latin typeface="Arial"/>
                <a:cs typeface="Arial"/>
              </a:rPr>
              <a:t>Your</a:t>
            </a:r>
            <a:r>
              <a:rPr sz="1400" b="1" spc="-35" dirty="0">
                <a:solidFill>
                  <a:srgbClr val="FFFFFF"/>
                </a:solidFill>
                <a:latin typeface="Arial"/>
                <a:cs typeface="Arial"/>
              </a:rPr>
              <a:t> </a:t>
            </a:r>
            <a:r>
              <a:rPr sz="1400" b="1" dirty="0">
                <a:solidFill>
                  <a:srgbClr val="FFFFFF"/>
                </a:solidFill>
                <a:latin typeface="Arial"/>
                <a:cs typeface="Arial"/>
              </a:rPr>
              <a:t>child’s</a:t>
            </a:r>
            <a:r>
              <a:rPr sz="1400" b="1" spc="-65" dirty="0">
                <a:solidFill>
                  <a:srgbClr val="FFFFFF"/>
                </a:solidFill>
                <a:latin typeface="Arial"/>
                <a:cs typeface="Arial"/>
              </a:rPr>
              <a:t> </a:t>
            </a:r>
            <a:r>
              <a:rPr sz="1400" b="1" dirty="0">
                <a:solidFill>
                  <a:srgbClr val="FFFFFF"/>
                </a:solidFill>
                <a:latin typeface="Arial"/>
                <a:cs typeface="Arial"/>
              </a:rPr>
              <a:t>safety</a:t>
            </a:r>
            <a:r>
              <a:rPr sz="1400" b="1" spc="-65" dirty="0">
                <a:solidFill>
                  <a:srgbClr val="FFFFFF"/>
                </a:solidFill>
                <a:latin typeface="Arial"/>
                <a:cs typeface="Arial"/>
              </a:rPr>
              <a:t> </a:t>
            </a:r>
            <a:r>
              <a:rPr sz="1400" b="1" dirty="0">
                <a:solidFill>
                  <a:srgbClr val="FFFFFF"/>
                </a:solidFill>
                <a:latin typeface="Arial"/>
                <a:cs typeface="Arial"/>
              </a:rPr>
              <a:t>is</a:t>
            </a:r>
            <a:r>
              <a:rPr sz="1400" b="1" spc="-45" dirty="0">
                <a:solidFill>
                  <a:srgbClr val="FFFFFF"/>
                </a:solidFill>
                <a:latin typeface="Arial"/>
                <a:cs typeface="Arial"/>
              </a:rPr>
              <a:t> </a:t>
            </a:r>
            <a:r>
              <a:rPr sz="1400" b="1" dirty="0">
                <a:solidFill>
                  <a:srgbClr val="FFFFFF"/>
                </a:solidFill>
                <a:latin typeface="Arial"/>
                <a:cs typeface="Arial"/>
              </a:rPr>
              <a:t>our</a:t>
            </a:r>
            <a:r>
              <a:rPr sz="1400" b="1" spc="-40" dirty="0">
                <a:solidFill>
                  <a:srgbClr val="FFFFFF"/>
                </a:solidFill>
                <a:latin typeface="Arial"/>
                <a:cs typeface="Arial"/>
              </a:rPr>
              <a:t> </a:t>
            </a:r>
            <a:r>
              <a:rPr sz="1400" b="1" dirty="0">
                <a:solidFill>
                  <a:srgbClr val="FFFFFF"/>
                </a:solidFill>
                <a:latin typeface="Arial"/>
                <a:cs typeface="Arial"/>
              </a:rPr>
              <a:t>priority</a:t>
            </a:r>
            <a:r>
              <a:rPr sz="1400" b="1" spc="-40" dirty="0">
                <a:solidFill>
                  <a:srgbClr val="FFFFFF"/>
                </a:solidFill>
                <a:latin typeface="Arial"/>
                <a:cs typeface="Arial"/>
              </a:rPr>
              <a:t> </a:t>
            </a:r>
            <a:r>
              <a:rPr sz="1400" spc="-25" dirty="0">
                <a:solidFill>
                  <a:srgbClr val="FFFFFF"/>
                </a:solidFill>
                <a:latin typeface="Arial"/>
                <a:cs typeface="Arial"/>
              </a:rPr>
              <a:t>and</a:t>
            </a:r>
            <a:endParaRPr sz="1400">
              <a:latin typeface="Arial"/>
              <a:cs typeface="Arial"/>
            </a:endParaRPr>
          </a:p>
          <a:p>
            <a:pPr marL="12700">
              <a:lnSpc>
                <a:spcPct val="100000"/>
              </a:lnSpc>
            </a:pPr>
            <a:r>
              <a:rPr sz="1400" dirty="0">
                <a:solidFill>
                  <a:srgbClr val="FFFFFF"/>
                </a:solidFill>
                <a:latin typeface="Arial"/>
                <a:cs typeface="Arial"/>
              </a:rPr>
              <a:t>we</a:t>
            </a:r>
            <a:r>
              <a:rPr sz="1400" spc="-15" dirty="0">
                <a:solidFill>
                  <a:srgbClr val="FFFFFF"/>
                </a:solidFill>
                <a:latin typeface="Arial"/>
                <a:cs typeface="Arial"/>
              </a:rPr>
              <a:t> </a:t>
            </a:r>
            <a:r>
              <a:rPr sz="1400" dirty="0">
                <a:solidFill>
                  <a:srgbClr val="FFFFFF"/>
                </a:solidFill>
                <a:latin typeface="Arial"/>
                <a:cs typeface="Arial"/>
              </a:rPr>
              <a:t>ensure</a:t>
            </a:r>
            <a:r>
              <a:rPr sz="1400" spc="-35"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dirty="0">
                <a:solidFill>
                  <a:srgbClr val="FFFFFF"/>
                </a:solidFill>
                <a:latin typeface="Arial"/>
                <a:cs typeface="Arial"/>
              </a:rPr>
              <a:t>highest</a:t>
            </a:r>
            <a:r>
              <a:rPr sz="1400" spc="-30" dirty="0">
                <a:solidFill>
                  <a:srgbClr val="FFFFFF"/>
                </a:solidFill>
                <a:latin typeface="Arial"/>
                <a:cs typeface="Arial"/>
              </a:rPr>
              <a:t> </a:t>
            </a:r>
            <a:r>
              <a:rPr sz="1400" dirty="0">
                <a:solidFill>
                  <a:srgbClr val="FFFFFF"/>
                </a:solidFill>
                <a:latin typeface="Arial"/>
                <a:cs typeface="Arial"/>
              </a:rPr>
              <a:t>standards</a:t>
            </a:r>
            <a:r>
              <a:rPr sz="1400" spc="-35" dirty="0">
                <a:solidFill>
                  <a:srgbClr val="FFFFFF"/>
                </a:solidFill>
                <a:latin typeface="Arial"/>
                <a:cs typeface="Arial"/>
              </a:rPr>
              <a:t> </a:t>
            </a:r>
            <a:r>
              <a:rPr sz="1400" dirty="0">
                <a:solidFill>
                  <a:srgbClr val="FFFFFF"/>
                </a:solidFill>
                <a:latin typeface="Arial"/>
                <a:cs typeface="Arial"/>
              </a:rPr>
              <a:t>are</a:t>
            </a:r>
            <a:r>
              <a:rPr sz="1400" spc="-25" dirty="0">
                <a:solidFill>
                  <a:srgbClr val="FFFFFF"/>
                </a:solidFill>
                <a:latin typeface="Arial"/>
                <a:cs typeface="Arial"/>
              </a:rPr>
              <a:t> </a:t>
            </a:r>
            <a:r>
              <a:rPr sz="1400" spc="-20" dirty="0">
                <a:solidFill>
                  <a:srgbClr val="FFFFFF"/>
                </a:solidFill>
                <a:latin typeface="Arial"/>
                <a:cs typeface="Arial"/>
              </a:rPr>
              <a:t>met.</a:t>
            </a:r>
            <a:endParaRPr sz="1400">
              <a:latin typeface="Arial"/>
              <a:cs typeface="Arial"/>
            </a:endParaRPr>
          </a:p>
          <a:p>
            <a:pPr>
              <a:lnSpc>
                <a:spcPct val="100000"/>
              </a:lnSpc>
              <a:spcBef>
                <a:spcPts val="1440"/>
              </a:spcBef>
            </a:pPr>
            <a:endParaRPr sz="1400">
              <a:latin typeface="Arial"/>
              <a:cs typeface="Arial"/>
            </a:endParaRPr>
          </a:p>
          <a:p>
            <a:pPr marL="297815" indent="-285115">
              <a:lnSpc>
                <a:spcPct val="100000"/>
              </a:lnSpc>
              <a:buFont typeface="Wingdings"/>
              <a:buChar char=""/>
              <a:tabLst>
                <a:tab pos="297815" algn="l"/>
              </a:tabLst>
            </a:pPr>
            <a:r>
              <a:rPr sz="1400" spc="-35" dirty="0">
                <a:solidFill>
                  <a:srgbClr val="FFFFFF"/>
                </a:solidFill>
                <a:latin typeface="Arial"/>
                <a:cs typeface="Arial"/>
              </a:rPr>
              <a:t>ABTA</a:t>
            </a:r>
            <a:r>
              <a:rPr sz="1400" spc="-60" dirty="0">
                <a:solidFill>
                  <a:srgbClr val="FFFFFF"/>
                </a:solidFill>
                <a:latin typeface="Arial"/>
                <a:cs typeface="Arial"/>
              </a:rPr>
              <a:t> </a:t>
            </a:r>
            <a:r>
              <a:rPr sz="1400" spc="-10" dirty="0">
                <a:solidFill>
                  <a:srgbClr val="FFFFFF"/>
                </a:solidFill>
                <a:latin typeface="Arial"/>
                <a:cs typeface="Arial"/>
              </a:rPr>
              <a:t>member</a:t>
            </a:r>
            <a:endParaRPr sz="1400">
              <a:latin typeface="Arial"/>
              <a:cs typeface="Arial"/>
            </a:endParaRPr>
          </a:p>
          <a:p>
            <a:pPr marL="297815" indent="-285115">
              <a:lnSpc>
                <a:spcPct val="100000"/>
              </a:lnSpc>
              <a:spcBef>
                <a:spcPts val="840"/>
              </a:spcBef>
              <a:buFont typeface="Wingdings"/>
              <a:buChar char=""/>
              <a:tabLst>
                <a:tab pos="297815" algn="l"/>
              </a:tabLst>
            </a:pPr>
            <a:r>
              <a:rPr sz="1400" spc="-45" dirty="0">
                <a:solidFill>
                  <a:srgbClr val="FFFFFF"/>
                </a:solidFill>
                <a:latin typeface="Arial"/>
                <a:cs typeface="Arial"/>
              </a:rPr>
              <a:t>ATOL</a:t>
            </a:r>
            <a:r>
              <a:rPr sz="1400" spc="-55" dirty="0">
                <a:solidFill>
                  <a:srgbClr val="FFFFFF"/>
                </a:solidFill>
                <a:latin typeface="Arial"/>
                <a:cs typeface="Arial"/>
              </a:rPr>
              <a:t> </a:t>
            </a:r>
            <a:r>
              <a:rPr sz="1400" dirty="0">
                <a:solidFill>
                  <a:srgbClr val="FFFFFF"/>
                </a:solidFill>
                <a:latin typeface="Arial"/>
                <a:cs typeface="Arial"/>
              </a:rPr>
              <a:t>and</a:t>
            </a:r>
            <a:r>
              <a:rPr sz="1400" spc="-100" dirty="0">
                <a:solidFill>
                  <a:srgbClr val="FFFFFF"/>
                </a:solidFill>
                <a:latin typeface="Arial"/>
                <a:cs typeface="Arial"/>
              </a:rPr>
              <a:t> </a:t>
            </a:r>
            <a:r>
              <a:rPr sz="1400" dirty="0">
                <a:solidFill>
                  <a:srgbClr val="FFFFFF"/>
                </a:solidFill>
                <a:latin typeface="Arial"/>
                <a:cs typeface="Arial"/>
              </a:rPr>
              <a:t>ABTOT</a:t>
            </a:r>
            <a:r>
              <a:rPr sz="1400" spc="-65" dirty="0">
                <a:solidFill>
                  <a:srgbClr val="FFFFFF"/>
                </a:solidFill>
                <a:latin typeface="Arial"/>
                <a:cs typeface="Arial"/>
              </a:rPr>
              <a:t> </a:t>
            </a:r>
            <a:r>
              <a:rPr sz="1400" dirty="0">
                <a:solidFill>
                  <a:srgbClr val="FFFFFF"/>
                </a:solidFill>
                <a:latin typeface="Arial"/>
                <a:cs typeface="Arial"/>
              </a:rPr>
              <a:t>financial</a:t>
            </a:r>
            <a:r>
              <a:rPr sz="1400" spc="-35" dirty="0">
                <a:solidFill>
                  <a:srgbClr val="FFFFFF"/>
                </a:solidFill>
                <a:latin typeface="Arial"/>
                <a:cs typeface="Arial"/>
              </a:rPr>
              <a:t> </a:t>
            </a:r>
            <a:r>
              <a:rPr sz="1400" spc="-10" dirty="0">
                <a:solidFill>
                  <a:srgbClr val="FFFFFF"/>
                </a:solidFill>
                <a:latin typeface="Arial"/>
                <a:cs typeface="Arial"/>
              </a:rPr>
              <a:t>protected</a:t>
            </a:r>
            <a:endParaRPr sz="1400">
              <a:latin typeface="Arial"/>
              <a:cs typeface="Arial"/>
            </a:endParaRPr>
          </a:p>
          <a:p>
            <a:pPr marL="297815" indent="-285115">
              <a:lnSpc>
                <a:spcPct val="100000"/>
              </a:lnSpc>
              <a:spcBef>
                <a:spcPts val="840"/>
              </a:spcBef>
              <a:buFont typeface="Wingdings"/>
              <a:buChar char=""/>
              <a:tabLst>
                <a:tab pos="297815" algn="l"/>
              </a:tabLst>
            </a:pPr>
            <a:r>
              <a:rPr sz="1400" dirty="0">
                <a:solidFill>
                  <a:srgbClr val="FFFFFF"/>
                </a:solidFill>
                <a:latin typeface="Arial"/>
                <a:cs typeface="Arial"/>
              </a:rPr>
              <a:t>School</a:t>
            </a:r>
            <a:r>
              <a:rPr sz="1400" spc="-70" dirty="0">
                <a:solidFill>
                  <a:srgbClr val="FFFFFF"/>
                </a:solidFill>
                <a:latin typeface="Arial"/>
                <a:cs typeface="Arial"/>
              </a:rPr>
              <a:t> </a:t>
            </a:r>
            <a:r>
              <a:rPr sz="1400" dirty="0">
                <a:solidFill>
                  <a:srgbClr val="FFFFFF"/>
                </a:solidFill>
                <a:latin typeface="Arial"/>
                <a:cs typeface="Arial"/>
              </a:rPr>
              <a:t>Travel</a:t>
            </a:r>
            <a:r>
              <a:rPr sz="1400" spc="-50" dirty="0">
                <a:solidFill>
                  <a:srgbClr val="FFFFFF"/>
                </a:solidFill>
                <a:latin typeface="Arial"/>
                <a:cs typeface="Arial"/>
              </a:rPr>
              <a:t> </a:t>
            </a:r>
            <a:r>
              <a:rPr sz="1400" dirty="0">
                <a:solidFill>
                  <a:srgbClr val="FFFFFF"/>
                </a:solidFill>
                <a:latin typeface="Arial"/>
                <a:cs typeface="Arial"/>
              </a:rPr>
              <a:t>Forum</a:t>
            </a:r>
            <a:r>
              <a:rPr sz="1400" spc="-60" dirty="0">
                <a:solidFill>
                  <a:srgbClr val="FFFFFF"/>
                </a:solidFill>
                <a:latin typeface="Arial"/>
                <a:cs typeface="Arial"/>
              </a:rPr>
              <a:t> </a:t>
            </a:r>
            <a:r>
              <a:rPr sz="1400" dirty="0">
                <a:solidFill>
                  <a:srgbClr val="FFFFFF"/>
                </a:solidFill>
                <a:latin typeface="Arial"/>
                <a:cs typeface="Arial"/>
              </a:rPr>
              <a:t>(STF)</a:t>
            </a:r>
            <a:r>
              <a:rPr sz="1400" spc="-50" dirty="0">
                <a:solidFill>
                  <a:srgbClr val="FFFFFF"/>
                </a:solidFill>
                <a:latin typeface="Arial"/>
                <a:cs typeface="Arial"/>
              </a:rPr>
              <a:t> </a:t>
            </a:r>
            <a:r>
              <a:rPr sz="1400" spc="-10" dirty="0">
                <a:solidFill>
                  <a:srgbClr val="FFFFFF"/>
                </a:solidFill>
                <a:latin typeface="Arial"/>
                <a:cs typeface="Arial"/>
              </a:rPr>
              <a:t>member</a:t>
            </a:r>
            <a:endParaRPr sz="1400">
              <a:latin typeface="Arial"/>
              <a:cs typeface="Arial"/>
            </a:endParaRPr>
          </a:p>
          <a:p>
            <a:pPr marL="298450" marR="436245" indent="-285750">
              <a:lnSpc>
                <a:spcPct val="150000"/>
              </a:lnSpc>
              <a:buFont typeface="Wingdings"/>
              <a:buChar char=""/>
              <a:tabLst>
                <a:tab pos="298450" algn="l"/>
              </a:tabLst>
            </a:pPr>
            <a:r>
              <a:rPr sz="1400" dirty="0">
                <a:solidFill>
                  <a:srgbClr val="FFFFFF"/>
                </a:solidFill>
                <a:latin typeface="Arial"/>
                <a:cs typeface="Arial"/>
              </a:rPr>
              <a:t>Learning</a:t>
            </a:r>
            <a:r>
              <a:rPr sz="1400" spc="-45" dirty="0">
                <a:solidFill>
                  <a:srgbClr val="FFFFFF"/>
                </a:solidFill>
                <a:latin typeface="Arial"/>
                <a:cs typeface="Arial"/>
              </a:rPr>
              <a:t> </a:t>
            </a:r>
            <a:r>
              <a:rPr sz="1400" dirty="0">
                <a:solidFill>
                  <a:srgbClr val="FFFFFF"/>
                </a:solidFill>
                <a:latin typeface="Arial"/>
                <a:cs typeface="Arial"/>
              </a:rPr>
              <a:t>Outside</a:t>
            </a:r>
            <a:r>
              <a:rPr sz="1400" spc="-40"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spc="-10" dirty="0">
                <a:solidFill>
                  <a:srgbClr val="FFFFFF"/>
                </a:solidFill>
                <a:latin typeface="Arial"/>
                <a:cs typeface="Arial"/>
              </a:rPr>
              <a:t>Classroom </a:t>
            </a:r>
            <a:r>
              <a:rPr sz="1400" dirty="0">
                <a:solidFill>
                  <a:srgbClr val="FFFFFF"/>
                </a:solidFill>
                <a:latin typeface="Arial"/>
                <a:cs typeface="Arial"/>
              </a:rPr>
              <a:t>(LOtC)</a:t>
            </a:r>
            <a:r>
              <a:rPr sz="1400" spc="-30" dirty="0">
                <a:solidFill>
                  <a:srgbClr val="FFFFFF"/>
                </a:solidFill>
                <a:latin typeface="Arial"/>
                <a:cs typeface="Arial"/>
              </a:rPr>
              <a:t> </a:t>
            </a:r>
            <a:r>
              <a:rPr sz="1400" dirty="0">
                <a:solidFill>
                  <a:srgbClr val="FFFFFF"/>
                </a:solidFill>
                <a:latin typeface="Arial"/>
                <a:cs typeface="Arial"/>
              </a:rPr>
              <a:t>Quality</a:t>
            </a:r>
            <a:r>
              <a:rPr sz="1400" spc="-35" dirty="0">
                <a:solidFill>
                  <a:srgbClr val="FFFFFF"/>
                </a:solidFill>
                <a:latin typeface="Arial"/>
                <a:cs typeface="Arial"/>
              </a:rPr>
              <a:t> </a:t>
            </a:r>
            <a:r>
              <a:rPr sz="1400" dirty="0">
                <a:solidFill>
                  <a:srgbClr val="FFFFFF"/>
                </a:solidFill>
                <a:latin typeface="Arial"/>
                <a:cs typeface="Arial"/>
              </a:rPr>
              <a:t>Badge</a:t>
            </a:r>
            <a:r>
              <a:rPr sz="1400" spc="-30" dirty="0">
                <a:solidFill>
                  <a:srgbClr val="FFFFFF"/>
                </a:solidFill>
                <a:latin typeface="Arial"/>
                <a:cs typeface="Arial"/>
              </a:rPr>
              <a:t> </a:t>
            </a:r>
            <a:r>
              <a:rPr sz="1400" spc="-10" dirty="0">
                <a:solidFill>
                  <a:srgbClr val="FFFFFF"/>
                </a:solidFill>
                <a:latin typeface="Arial"/>
                <a:cs typeface="Arial"/>
              </a:rPr>
              <a:t>holder</a:t>
            </a:r>
            <a:endParaRPr sz="1400">
              <a:latin typeface="Arial"/>
              <a:cs typeface="Arial"/>
            </a:endParaRPr>
          </a:p>
          <a:p>
            <a:pPr marL="297815" indent="-285115">
              <a:lnSpc>
                <a:spcPct val="100000"/>
              </a:lnSpc>
              <a:spcBef>
                <a:spcPts val="840"/>
              </a:spcBef>
              <a:buFont typeface="Wingdings"/>
              <a:buChar char=""/>
              <a:tabLst>
                <a:tab pos="297815" algn="l"/>
              </a:tabLst>
            </a:pPr>
            <a:r>
              <a:rPr sz="1400" spc="-10" dirty="0">
                <a:solidFill>
                  <a:srgbClr val="FFFFFF"/>
                </a:solidFill>
                <a:latin typeface="Arial"/>
                <a:cs typeface="Arial"/>
              </a:rPr>
              <a:t>AAIAC</a:t>
            </a:r>
            <a:r>
              <a:rPr sz="1400" spc="-45" dirty="0">
                <a:solidFill>
                  <a:srgbClr val="FFFFFF"/>
                </a:solidFill>
                <a:latin typeface="Arial"/>
                <a:cs typeface="Arial"/>
              </a:rPr>
              <a:t> </a:t>
            </a:r>
            <a:r>
              <a:rPr sz="1400" spc="-10" dirty="0">
                <a:solidFill>
                  <a:srgbClr val="FFFFFF"/>
                </a:solidFill>
                <a:latin typeface="Arial"/>
                <a:cs typeface="Arial"/>
              </a:rPr>
              <a:t>Adventuremark</a:t>
            </a:r>
            <a:r>
              <a:rPr sz="1400" dirty="0">
                <a:solidFill>
                  <a:srgbClr val="FFFFFF"/>
                </a:solidFill>
                <a:latin typeface="Arial"/>
                <a:cs typeface="Arial"/>
              </a:rPr>
              <a:t> </a:t>
            </a:r>
            <a:r>
              <a:rPr sz="1400" spc="-10" dirty="0">
                <a:solidFill>
                  <a:srgbClr val="FFFFFF"/>
                </a:solidFill>
                <a:latin typeface="Arial"/>
                <a:cs typeface="Arial"/>
              </a:rPr>
              <a:t>holder</a:t>
            </a:r>
            <a:endParaRPr sz="1400">
              <a:latin typeface="Arial"/>
              <a:cs typeface="Arial"/>
            </a:endParaRPr>
          </a:p>
          <a:p>
            <a:pPr marL="297815" indent="-285115">
              <a:lnSpc>
                <a:spcPct val="100000"/>
              </a:lnSpc>
              <a:spcBef>
                <a:spcPts val="840"/>
              </a:spcBef>
              <a:buFont typeface="Wingdings"/>
              <a:buChar char=""/>
              <a:tabLst>
                <a:tab pos="297815" algn="l"/>
              </a:tabLst>
            </a:pPr>
            <a:r>
              <a:rPr sz="1400" dirty="0">
                <a:solidFill>
                  <a:srgbClr val="FFFFFF"/>
                </a:solidFill>
                <a:latin typeface="Arial"/>
                <a:cs typeface="Arial"/>
              </a:rPr>
              <a:t>Audited</a:t>
            </a:r>
            <a:r>
              <a:rPr sz="1400" spc="-40" dirty="0">
                <a:solidFill>
                  <a:srgbClr val="FFFFFF"/>
                </a:solidFill>
                <a:latin typeface="Arial"/>
                <a:cs typeface="Arial"/>
              </a:rPr>
              <a:t> </a:t>
            </a:r>
            <a:r>
              <a:rPr sz="1400" dirty="0">
                <a:solidFill>
                  <a:srgbClr val="FFFFFF"/>
                </a:solidFill>
                <a:latin typeface="Arial"/>
                <a:cs typeface="Arial"/>
              </a:rPr>
              <a:t>safety</a:t>
            </a:r>
            <a:r>
              <a:rPr sz="1400" spc="-40" dirty="0">
                <a:solidFill>
                  <a:srgbClr val="FFFFFF"/>
                </a:solidFill>
                <a:latin typeface="Arial"/>
                <a:cs typeface="Arial"/>
              </a:rPr>
              <a:t> </a:t>
            </a:r>
            <a:r>
              <a:rPr sz="1400" dirty="0">
                <a:solidFill>
                  <a:srgbClr val="FFFFFF"/>
                </a:solidFill>
                <a:latin typeface="Arial"/>
                <a:cs typeface="Arial"/>
              </a:rPr>
              <a:t>management</a:t>
            </a:r>
            <a:r>
              <a:rPr sz="1400" spc="-50" dirty="0">
                <a:solidFill>
                  <a:srgbClr val="FFFFFF"/>
                </a:solidFill>
                <a:latin typeface="Arial"/>
                <a:cs typeface="Arial"/>
              </a:rPr>
              <a:t> </a:t>
            </a:r>
            <a:r>
              <a:rPr sz="1400" spc="-10" dirty="0">
                <a:solidFill>
                  <a:srgbClr val="FFFFFF"/>
                </a:solidFill>
                <a:latin typeface="Arial"/>
                <a:cs typeface="Arial"/>
              </a:rPr>
              <a:t>system</a:t>
            </a:r>
            <a:endParaRPr sz="1400">
              <a:latin typeface="Arial"/>
              <a:cs typeface="Arial"/>
            </a:endParaRPr>
          </a:p>
          <a:p>
            <a:pPr marL="297815" indent="-285115">
              <a:lnSpc>
                <a:spcPct val="100000"/>
              </a:lnSpc>
              <a:spcBef>
                <a:spcPts val="844"/>
              </a:spcBef>
              <a:buFont typeface="Wingdings"/>
              <a:buChar char=""/>
              <a:tabLst>
                <a:tab pos="297815" algn="l"/>
              </a:tabLst>
            </a:pPr>
            <a:r>
              <a:rPr sz="1400" dirty="0">
                <a:solidFill>
                  <a:srgbClr val="FFFFFF"/>
                </a:solidFill>
                <a:latin typeface="Arial"/>
                <a:cs typeface="Arial"/>
              </a:rPr>
              <a:t>All</a:t>
            </a:r>
            <a:r>
              <a:rPr sz="1400" spc="-20" dirty="0">
                <a:solidFill>
                  <a:srgbClr val="FFFFFF"/>
                </a:solidFill>
                <a:latin typeface="Arial"/>
                <a:cs typeface="Arial"/>
              </a:rPr>
              <a:t> </a:t>
            </a:r>
            <a:r>
              <a:rPr sz="1400" dirty="0">
                <a:solidFill>
                  <a:srgbClr val="FFFFFF"/>
                </a:solidFill>
                <a:latin typeface="Arial"/>
                <a:cs typeface="Arial"/>
              </a:rPr>
              <a:t>accommodation</a:t>
            </a:r>
            <a:r>
              <a:rPr sz="1400" spc="-55" dirty="0">
                <a:solidFill>
                  <a:srgbClr val="FFFFFF"/>
                </a:solidFill>
                <a:latin typeface="Arial"/>
                <a:cs typeface="Arial"/>
              </a:rPr>
              <a:t> </a:t>
            </a:r>
            <a:r>
              <a:rPr sz="1400" spc="-10" dirty="0">
                <a:solidFill>
                  <a:srgbClr val="FFFFFF"/>
                </a:solidFill>
                <a:latin typeface="Arial"/>
                <a:cs typeface="Arial"/>
              </a:rPr>
              <a:t>audited</a:t>
            </a:r>
            <a:endParaRPr sz="1400">
              <a:latin typeface="Arial"/>
              <a:cs typeface="Arial"/>
            </a:endParaRPr>
          </a:p>
        </p:txBody>
      </p:sp>
      <p:pic>
        <p:nvPicPr>
          <p:cNvPr id="6" name="object 6"/>
          <p:cNvPicPr/>
          <p:nvPr/>
        </p:nvPicPr>
        <p:blipFill>
          <a:blip r:embed="rId2" cstate="print"/>
          <a:stretch>
            <a:fillRect/>
          </a:stretch>
        </p:blipFill>
        <p:spPr>
          <a:xfrm>
            <a:off x="6012179" y="1629155"/>
            <a:ext cx="1360169" cy="4692396"/>
          </a:xfrm>
          <a:prstGeom prst="rect">
            <a:avLst/>
          </a:prstGeom>
        </p:spPr>
      </p:pic>
      <p:pic>
        <p:nvPicPr>
          <p:cNvPr id="7" name="object 7"/>
          <p:cNvPicPr/>
          <p:nvPr/>
        </p:nvPicPr>
        <p:blipFill>
          <a:blip r:embed="rId3" cstate="print"/>
          <a:stretch>
            <a:fillRect/>
          </a:stretch>
        </p:blipFill>
        <p:spPr>
          <a:xfrm>
            <a:off x="5924550" y="553212"/>
            <a:ext cx="1535429" cy="717041"/>
          </a:xfrm>
          <a:prstGeom prst="rect">
            <a:avLst/>
          </a:prstGeom>
        </p:spPr>
      </p:pic>
      <p:grpSp>
        <p:nvGrpSpPr>
          <p:cNvPr id="8" name="Group 7">
            <a:extLst>
              <a:ext uri="{FF2B5EF4-FFF2-40B4-BE49-F238E27FC236}">
                <a16:creationId xmlns:a16="http://schemas.microsoft.com/office/drawing/2014/main" id="{5118C746-CFED-DCCD-7D07-625ACF99C5FC}"/>
              </a:ext>
            </a:extLst>
          </p:cNvPr>
          <p:cNvGrpSpPr/>
          <p:nvPr/>
        </p:nvGrpSpPr>
        <p:grpSpPr>
          <a:xfrm>
            <a:off x="1066800" y="5878707"/>
            <a:ext cx="3069651" cy="762455"/>
            <a:chOff x="1066800" y="5878707"/>
            <a:chExt cx="3069651" cy="762455"/>
          </a:xfrm>
        </p:grpSpPr>
        <p:pic>
          <p:nvPicPr>
            <p:cNvPr id="9" name="Graphic 8" descr="Internet with solid fill">
              <a:extLst>
                <a:ext uri="{FF2B5EF4-FFF2-40B4-BE49-F238E27FC236}">
                  <a16:creationId xmlns:a16="http://schemas.microsoft.com/office/drawing/2014/main" id="{1770C65B-8785-820F-E0A1-12EC09CF6E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5764" y="5878707"/>
              <a:ext cx="540765" cy="540765"/>
            </a:xfrm>
            <a:prstGeom prst="rect">
              <a:avLst/>
            </a:prstGeom>
          </p:spPr>
        </p:pic>
        <p:sp>
          <p:nvSpPr>
            <p:cNvPr id="10" name="TextBox 9">
              <a:extLst>
                <a:ext uri="{FF2B5EF4-FFF2-40B4-BE49-F238E27FC236}">
                  <a16:creationId xmlns:a16="http://schemas.microsoft.com/office/drawing/2014/main" id="{90E96767-F5A6-8113-A500-FED2E86B6FC1}"/>
                </a:ext>
              </a:extLst>
            </p:cNvPr>
            <p:cNvSpPr txBox="1"/>
            <p:nvPr/>
          </p:nvSpPr>
          <p:spPr>
            <a:xfrm>
              <a:off x="1066800" y="6379552"/>
              <a:ext cx="3069651" cy="261610"/>
            </a:xfrm>
            <a:prstGeom prst="rect">
              <a:avLst/>
            </a:prstGeom>
            <a:noFill/>
          </p:spPr>
          <p:txBody>
            <a:bodyPr wrap="square">
              <a:spAutoFit/>
            </a:bodyPr>
            <a:lstStyle/>
            <a:p>
              <a:pPr marL="12700">
                <a:lnSpc>
                  <a:spcPct val="100000"/>
                </a:lnSpc>
                <a:spcBef>
                  <a:spcPts val="844"/>
                </a:spcBef>
                <a:tabLst>
                  <a:tab pos="297815" algn="l"/>
                </a:tabLst>
              </a:pPr>
              <a:r>
                <a:rPr lang="en-US" sz="1100" dirty="0">
                  <a:solidFill>
                    <a:srgbClr val="FFFFFF"/>
                  </a:solidFill>
                  <a:latin typeface="Arial"/>
                  <a:cs typeface="Arial"/>
                  <a:hlinkClick r:id="rId6"/>
                </a:rPr>
                <a:t>M</a:t>
              </a:r>
              <a:r>
                <a:rPr lang="en-GB" sz="1100" dirty="0">
                  <a:solidFill>
                    <a:srgbClr val="FFFFFF"/>
                  </a:solidFill>
                  <a:latin typeface="Arial"/>
                  <a:cs typeface="Arial"/>
                  <a:hlinkClick r:id="rId6"/>
                </a:rPr>
                <a:t>ore about accreditation.</a:t>
              </a:r>
              <a:endParaRPr lang="en-GB" sz="1100" dirty="0">
                <a:latin typeface="Arial"/>
                <a:cs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6E2E3A1-7114-0310-31D6-73F293F50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9" y="1404312"/>
            <a:ext cx="2951479" cy="1016945"/>
          </a:xfrm>
          <a:prstGeom prst="rect">
            <a:avLst/>
          </a:prstGeom>
        </p:spPr>
        <p:txBody>
          <a:bodyPr vert="horz" wrap="square" lIns="0" tIns="118110" rIns="0" bIns="0" rtlCol="0">
            <a:spAutoFit/>
          </a:bodyPr>
          <a:lstStyle/>
          <a:p>
            <a:pPr marL="12700" marR="5080">
              <a:lnSpc>
                <a:spcPts val="3460"/>
              </a:lnSpc>
              <a:spcBef>
                <a:spcPts val="930"/>
              </a:spcBef>
            </a:pPr>
            <a:r>
              <a:rPr lang="en-US" spc="-10" dirty="0"/>
              <a:t>Top of the Rock</a:t>
            </a:r>
            <a:endParaRPr spc="-10" dirty="0"/>
          </a:p>
        </p:txBody>
      </p:sp>
      <p:sp>
        <p:nvSpPr>
          <p:cNvPr id="8" name="object 8"/>
          <p:cNvSpPr txBox="1"/>
          <p:nvPr/>
        </p:nvSpPr>
        <p:spPr>
          <a:xfrm>
            <a:off x="474218" y="2693406"/>
            <a:ext cx="2951480" cy="1951175"/>
          </a:xfrm>
          <a:prstGeom prst="rect">
            <a:avLst/>
          </a:prstGeom>
        </p:spPr>
        <p:txBody>
          <a:bodyPr vert="horz" wrap="square" lIns="0" tIns="12065" rIns="0" bIns="0" rtlCol="0">
            <a:spAutoFit/>
          </a:bodyPr>
          <a:lstStyle/>
          <a:p>
            <a:r>
              <a:rPr lang="en-GB" sz="1400" b="0" dirty="0">
                <a:solidFill>
                  <a:schemeClr val="bg1"/>
                </a:solidFill>
              </a:rPr>
              <a:t>Visit the Top of the Rock observation deck atop the Rockefeller Centre for the quintessential view of New York City! </a:t>
            </a:r>
          </a:p>
          <a:p>
            <a:endParaRPr lang="en-GB" sz="1400" b="0" dirty="0">
              <a:solidFill>
                <a:schemeClr val="bg1"/>
              </a:solidFill>
            </a:endParaRPr>
          </a:p>
          <a:p>
            <a:r>
              <a:rPr lang="en-GB" sz="1400" b="0" dirty="0">
                <a:solidFill>
                  <a:schemeClr val="bg1"/>
                </a:solidFill>
              </a:rPr>
              <a:t>Gaze at Central Park, the Empire State Building, the Chrysler Building, the World Trade Centre and even the Statue of Liberty in the far distance.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330ECF5-317C-E5B0-90D0-4EA325187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31955"/>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760410"/>
            <a:ext cx="3183382" cy="566822"/>
          </a:xfrm>
          <a:prstGeom prst="rect">
            <a:avLst/>
          </a:prstGeom>
        </p:spPr>
        <p:txBody>
          <a:bodyPr vert="horz" wrap="square" lIns="0" tIns="12700" rIns="0" bIns="0" rtlCol="0">
            <a:spAutoFit/>
          </a:bodyPr>
          <a:lstStyle/>
          <a:p>
            <a:pPr marL="12700">
              <a:lnSpc>
                <a:spcPct val="100000"/>
              </a:lnSpc>
              <a:spcBef>
                <a:spcPts val="100"/>
              </a:spcBef>
            </a:pPr>
            <a:r>
              <a:rPr lang="en-US" dirty="0"/>
              <a:t>Times Square</a:t>
            </a:r>
            <a:endParaRPr spc="-50" dirty="0"/>
          </a:p>
        </p:txBody>
      </p:sp>
      <p:sp>
        <p:nvSpPr>
          <p:cNvPr id="8" name="object 8"/>
          <p:cNvSpPr txBox="1"/>
          <p:nvPr/>
        </p:nvSpPr>
        <p:spPr>
          <a:xfrm>
            <a:off x="474218" y="2657795"/>
            <a:ext cx="2921635" cy="1089401"/>
          </a:xfrm>
          <a:prstGeom prst="rect">
            <a:avLst/>
          </a:prstGeom>
        </p:spPr>
        <p:txBody>
          <a:bodyPr vert="horz" wrap="square" lIns="0" tIns="12065" rIns="0" bIns="0" rtlCol="0">
            <a:spAutoFit/>
          </a:bodyPr>
          <a:lstStyle/>
          <a:p>
            <a:r>
              <a:rPr lang="en-GB" sz="1400" b="0" dirty="0">
                <a:solidFill>
                  <a:schemeClr val="bg1"/>
                </a:solidFill>
              </a:rPr>
              <a:t>Take some time to explore the world-famous major commercial intersection and hub of activity in Midtown Manhattan. With its giant lit up screens, shops and restaurants.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3A9DF3-E7D4-41D7-1930-034BB009274F}"/>
              </a:ext>
            </a:extLst>
          </p:cNvPr>
          <p:cNvPicPr>
            <a:picLocks noChangeAspect="1"/>
          </p:cNvPicPr>
          <p:nvPr/>
        </p:nvPicPr>
        <p:blipFill>
          <a:blip r:embed="rId2"/>
          <a:stretch>
            <a:fillRect/>
          </a:stretch>
        </p:blipFill>
        <p:spPr>
          <a:xfrm>
            <a:off x="4212589" y="2458"/>
            <a:ext cx="4943571" cy="6858000"/>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20732" y="1332267"/>
            <a:ext cx="3411982" cy="1781257"/>
          </a:xfrm>
          <a:prstGeom prst="rect">
            <a:avLst/>
          </a:prstGeom>
        </p:spPr>
        <p:txBody>
          <a:bodyPr vert="horz" wrap="square" lIns="0" tIns="118110" rIns="0" bIns="0" rtlCol="0">
            <a:spAutoFit/>
          </a:bodyPr>
          <a:lstStyle/>
          <a:p>
            <a:r>
              <a:rPr lang="en-GB" sz="3600" dirty="0"/>
              <a:t>National September 11 Memorial</a:t>
            </a:r>
          </a:p>
        </p:txBody>
      </p:sp>
      <p:sp>
        <p:nvSpPr>
          <p:cNvPr id="8" name="object 8"/>
          <p:cNvSpPr txBox="1"/>
          <p:nvPr/>
        </p:nvSpPr>
        <p:spPr>
          <a:xfrm>
            <a:off x="420732" y="3352800"/>
            <a:ext cx="2957830" cy="1951175"/>
          </a:xfrm>
          <a:prstGeom prst="rect">
            <a:avLst/>
          </a:prstGeom>
        </p:spPr>
        <p:txBody>
          <a:bodyPr vert="horz" wrap="square" lIns="0" tIns="12065" rIns="0" bIns="0" rtlCol="0">
            <a:spAutoFit/>
          </a:bodyPr>
          <a:lstStyle/>
          <a:p>
            <a:r>
              <a:rPr lang="en-GB" sz="1400" b="0" dirty="0">
                <a:solidFill>
                  <a:schemeClr val="bg1"/>
                </a:solidFill>
              </a:rPr>
              <a:t>Visit the moving national tribute of remembrance and honour to the nearly 3000 men and women who lost their lives in the 9/11 terror attacks which resulted in the collapse of the twin towers.</a:t>
            </a:r>
          </a:p>
          <a:p>
            <a:endParaRPr lang="en-GB" sz="1400" b="0" dirty="0">
              <a:solidFill>
                <a:schemeClr val="bg1"/>
              </a:solidFill>
            </a:endParaRPr>
          </a:p>
          <a:p>
            <a:r>
              <a:rPr lang="en-GB" sz="1400" b="0" dirty="0">
                <a:solidFill>
                  <a:schemeClr val="bg1"/>
                </a:solidFill>
              </a:rPr>
              <a:t>Infinity pools now stand in their massive footprint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BA1BA898-2AA6-21EA-BBF7-E68890C72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1559" y="1156403"/>
            <a:ext cx="3284220" cy="2672014"/>
          </a:xfrm>
          <a:prstGeom prst="rect">
            <a:avLst/>
          </a:prstGeom>
        </p:spPr>
        <p:txBody>
          <a:bodyPr vert="horz" wrap="square" lIns="0" tIns="451612" rIns="0" bIns="0" rtlCol="0">
            <a:spAutoFit/>
          </a:bodyPr>
          <a:lstStyle/>
          <a:p>
            <a:pPr marL="12700">
              <a:spcBef>
                <a:spcPts val="100"/>
              </a:spcBef>
            </a:pPr>
            <a:r>
              <a:rPr lang="en-GB" sz="3600" dirty="0"/>
              <a:t>Statue of Liberty &amp; Ellis Island tour</a:t>
            </a:r>
            <a:br>
              <a:rPr lang="en-GB" sz="3600" dirty="0"/>
            </a:br>
            <a:endParaRPr spc="-10" dirty="0"/>
          </a:p>
        </p:txBody>
      </p:sp>
      <p:sp>
        <p:nvSpPr>
          <p:cNvPr id="8" name="object 8"/>
          <p:cNvSpPr txBox="1"/>
          <p:nvPr/>
        </p:nvSpPr>
        <p:spPr>
          <a:xfrm>
            <a:off x="471559" y="3505200"/>
            <a:ext cx="2957441" cy="1304844"/>
          </a:xfrm>
          <a:prstGeom prst="rect">
            <a:avLst/>
          </a:prstGeom>
        </p:spPr>
        <p:txBody>
          <a:bodyPr vert="horz" wrap="square" lIns="0" tIns="12065" rIns="0" bIns="0" rtlCol="0">
            <a:spAutoFit/>
          </a:bodyPr>
          <a:lstStyle/>
          <a:p>
            <a:r>
              <a:rPr lang="en-GB" sz="1400" b="0" dirty="0">
                <a:solidFill>
                  <a:schemeClr val="bg1"/>
                </a:solidFill>
              </a:rPr>
              <a:t>Take a short ferry ride from Manhattan and visit one of New York's most iconic sites - the Statue of Liberty, located on historic Ellis Island and home to the Immigration Museum.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EEF750A-B8C4-B3A5-FAED-90AB56B83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64185" y="1910452"/>
            <a:ext cx="3284220" cy="1016945"/>
          </a:xfrm>
          <a:prstGeom prst="rect">
            <a:avLst/>
          </a:prstGeom>
        </p:spPr>
        <p:txBody>
          <a:bodyPr vert="horz" wrap="square" lIns="0" tIns="118110" rIns="0" bIns="0" rtlCol="0">
            <a:spAutoFit/>
          </a:bodyPr>
          <a:lstStyle/>
          <a:p>
            <a:pPr marL="12700" marR="5080">
              <a:lnSpc>
                <a:spcPts val="3460"/>
              </a:lnSpc>
              <a:spcBef>
                <a:spcPts val="930"/>
              </a:spcBef>
            </a:pPr>
            <a:r>
              <a:rPr lang="en-US" dirty="0"/>
              <a:t>United Nations Tour</a:t>
            </a:r>
            <a:endParaRPr spc="-20" dirty="0"/>
          </a:p>
        </p:txBody>
      </p:sp>
      <p:sp>
        <p:nvSpPr>
          <p:cNvPr id="8" name="object 8"/>
          <p:cNvSpPr txBox="1"/>
          <p:nvPr/>
        </p:nvSpPr>
        <p:spPr>
          <a:xfrm>
            <a:off x="474218" y="3202496"/>
            <a:ext cx="2990215" cy="658514"/>
          </a:xfrm>
          <a:prstGeom prst="rect">
            <a:avLst/>
          </a:prstGeom>
        </p:spPr>
        <p:txBody>
          <a:bodyPr vert="horz" wrap="square" lIns="0" tIns="12065" rIns="0" bIns="0" rtlCol="0">
            <a:spAutoFit/>
          </a:bodyPr>
          <a:lstStyle/>
          <a:p>
            <a:r>
              <a:rPr lang="en-GB" sz="1400" b="0" dirty="0">
                <a:solidFill>
                  <a:schemeClr val="bg1"/>
                </a:solidFill>
              </a:rPr>
              <a:t>Visit the UN headquarters for a tour to get a behind-the-scenes view of the organisation at work.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3EAF83D-D206-C224-3232-14585696D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43000"/>
            <a:ext cx="3284220" cy="1564018"/>
          </a:xfrm>
          <a:prstGeom prst="rect">
            <a:avLst/>
          </a:prstGeom>
        </p:spPr>
        <p:txBody>
          <a:bodyPr vert="horz" wrap="square" lIns="0" tIns="451612" rIns="0" bIns="0" rtlCol="0">
            <a:spAutoFit/>
          </a:bodyPr>
          <a:lstStyle/>
          <a:p>
            <a:r>
              <a:rPr lang="en-GB" sz="3600" dirty="0"/>
              <a:t>Ellen’s Stardust Diner</a:t>
            </a:r>
          </a:p>
        </p:txBody>
      </p:sp>
      <p:sp>
        <p:nvSpPr>
          <p:cNvPr id="8" name="object 8"/>
          <p:cNvSpPr txBox="1"/>
          <p:nvPr/>
        </p:nvSpPr>
        <p:spPr>
          <a:xfrm>
            <a:off x="474218" y="2924649"/>
            <a:ext cx="2989580" cy="1304844"/>
          </a:xfrm>
          <a:prstGeom prst="rect">
            <a:avLst/>
          </a:prstGeom>
        </p:spPr>
        <p:txBody>
          <a:bodyPr vert="horz" wrap="square" lIns="0" tIns="12065" rIns="0" bIns="0" rtlCol="0">
            <a:spAutoFit/>
          </a:bodyPr>
          <a:lstStyle/>
          <a:p>
            <a:r>
              <a:rPr lang="en-GB" sz="1400" b="0" dirty="0">
                <a:solidFill>
                  <a:schemeClr val="bg1"/>
                </a:solidFill>
              </a:rPr>
              <a:t>The home of the world famous singing waitresses and waiters and some of the best diner food in the country. Serving Breakfast, Lunch and Dinner for tour groups and locals alike since 1987!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831</Words>
  <Application>Microsoft Office PowerPoint</Application>
  <PresentationFormat>On-screen Show (4:3)</PresentationFormat>
  <Paragraphs>77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Office Theme</vt:lpstr>
      <vt:lpstr>Your trip to New York</vt:lpstr>
      <vt:lpstr>We help students reach new heights</vt:lpstr>
      <vt:lpstr>You’re in safe hands</vt:lpstr>
      <vt:lpstr>Top of the Rock</vt:lpstr>
      <vt:lpstr>Times Square</vt:lpstr>
      <vt:lpstr>National September 11 Memorial</vt:lpstr>
      <vt:lpstr>Statue of Liberty &amp; Ellis Island tour </vt:lpstr>
      <vt:lpstr>United Nations Tour</vt:lpstr>
      <vt:lpstr>Ellen’s Stardust Diner</vt:lpstr>
      <vt:lpstr>Broadway Show</vt:lpstr>
      <vt:lpstr>Wollman Ice Rink</vt:lpstr>
      <vt:lpstr>Macy’s Guided Tour</vt:lpstr>
      <vt:lpstr>Empire State Building</vt:lpstr>
      <vt:lpstr>Central Park</vt:lpstr>
      <vt:lpstr>New York is waiting for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Paris</dc:title>
  <dc:creator>Voyager School Travel</dc:creator>
  <cp:lastModifiedBy>Emma Heasman</cp:lastModifiedBy>
  <cp:revision>3</cp:revision>
  <dcterms:created xsi:type="dcterms:W3CDTF">2024-04-03T09:08:18Z</dcterms:created>
  <dcterms:modified xsi:type="dcterms:W3CDTF">2024-04-04T08:59:40Z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2024-04-03T00:00:00Z</vt:filetime>
  </property>
  <property fmtid="{D5CDD505-2E9C-101B-9397-08002B2CF9AE}" pid="3" name="Creator">
    <vt:lpwstr>MicrosoftÂ® PowerPointÂ® 2019</vt:lpwstr>
  </property>
  <property fmtid="{D5CDD505-2E9C-101B-9397-08002B2CF9AE}" pid="4" name="LastSaved">
    <vt:filetime>2024-04-03T00:00:00Z</vt:filetime>
  </property>
  <property fmtid="{D5CDD505-2E9C-101B-9397-08002B2CF9AE}" pid="5" name="Producer">
    <vt:lpwstr>Adobe PDF Services</vt:lpwstr>
  </property>
</Properties>
</file>