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8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74218" y="2089404"/>
            <a:ext cx="3253740" cy="3613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72946"/>
            <a:ext cx="9144000" cy="538505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9144000" cy="2253615"/>
          </a:xfrm>
          <a:custGeom>
            <a:avLst/>
            <a:gdLst/>
            <a:ahLst/>
            <a:cxnLst/>
            <a:rect l="l" t="t" r="r" b="b"/>
            <a:pathLst>
              <a:path w="9144000" h="2253615">
                <a:moveTo>
                  <a:pt x="9144000" y="0"/>
                </a:moveTo>
                <a:lnTo>
                  <a:pt x="0" y="0"/>
                </a:lnTo>
                <a:lnTo>
                  <a:pt x="0" y="2253216"/>
                </a:lnTo>
                <a:lnTo>
                  <a:pt x="9144000" y="1588177"/>
                </a:lnTo>
                <a:lnTo>
                  <a:pt x="9144000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001506" y="0"/>
            <a:ext cx="142875" cy="1371600"/>
          </a:xfrm>
          <a:custGeom>
            <a:avLst/>
            <a:gdLst/>
            <a:ahLst/>
            <a:cxnLst/>
            <a:rect l="l" t="t" r="r" b="b"/>
            <a:pathLst>
              <a:path w="142875" h="1371600">
                <a:moveTo>
                  <a:pt x="142494" y="0"/>
                </a:moveTo>
                <a:lnTo>
                  <a:pt x="0" y="0"/>
                </a:lnTo>
                <a:lnTo>
                  <a:pt x="0" y="1371600"/>
                </a:lnTo>
                <a:lnTo>
                  <a:pt x="142494" y="1371600"/>
                </a:lnTo>
                <a:lnTo>
                  <a:pt x="142494" y="0"/>
                </a:lnTo>
                <a:close/>
              </a:path>
            </a:pathLst>
          </a:custGeom>
          <a:solidFill>
            <a:srgbClr val="008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001506" y="1371600"/>
            <a:ext cx="142875" cy="5486400"/>
          </a:xfrm>
          <a:custGeom>
            <a:avLst/>
            <a:gdLst/>
            <a:ahLst/>
            <a:cxnLst/>
            <a:rect l="l" t="t" r="r" b="b"/>
            <a:pathLst>
              <a:path w="142875" h="5486400">
                <a:moveTo>
                  <a:pt x="142494" y="0"/>
                </a:moveTo>
                <a:lnTo>
                  <a:pt x="0" y="0"/>
                </a:lnTo>
                <a:lnTo>
                  <a:pt x="0" y="5486400"/>
                </a:lnTo>
                <a:lnTo>
                  <a:pt x="142494" y="5486400"/>
                </a:lnTo>
                <a:lnTo>
                  <a:pt x="142494" y="0"/>
                </a:lnTo>
                <a:close/>
              </a:path>
            </a:pathLst>
          </a:custGeom>
          <a:solidFill>
            <a:srgbClr val="566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4218" y="1179321"/>
            <a:ext cx="2744470" cy="1013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voyagerschooltravel.com/tours/chateau-de-la-baudonniere-french-language-immersion-school-trip/" TargetMode="External"/><Relationship Id="rId5" Type="http://schemas.openxmlformats.org/officeDocument/2006/relationships/hyperlink" Target="https://www.voyagerschooltravel.com/school-trips-to-france/paris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oyagerschooltravel.com/about-us/our-accreditation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336" y="464058"/>
            <a:ext cx="5920105" cy="955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660"/>
              </a:lnSpc>
              <a:spcBef>
                <a:spcPts val="100"/>
              </a:spcBef>
            </a:pPr>
            <a:r>
              <a:rPr spc="-30" dirty="0"/>
              <a:t>Your</a:t>
            </a:r>
            <a:r>
              <a:rPr spc="-140" dirty="0"/>
              <a:t> </a:t>
            </a:r>
            <a:r>
              <a:rPr dirty="0"/>
              <a:t>trip</a:t>
            </a:r>
            <a:r>
              <a:rPr spc="-140" dirty="0"/>
              <a:t> </a:t>
            </a:r>
            <a:r>
              <a:rPr spc="-25" dirty="0"/>
              <a:t>to</a:t>
            </a:r>
          </a:p>
          <a:p>
            <a:pPr marL="12700">
              <a:lnSpc>
                <a:spcPts val="3660"/>
              </a:lnSpc>
            </a:pPr>
            <a:r>
              <a:rPr dirty="0"/>
              <a:t>Château</a:t>
            </a:r>
            <a:r>
              <a:rPr spc="-1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la </a:t>
            </a:r>
            <a:r>
              <a:rPr spc="-10" dirty="0"/>
              <a:t>Baudonnière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500" y="0"/>
              <a:ext cx="51435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36980" y="3213607"/>
            <a:ext cx="135128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215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French lessons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500" y="0"/>
              <a:ext cx="51435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82294" y="3213607"/>
            <a:ext cx="16605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Volleyball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2785" y="0"/>
              <a:ext cx="5141214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50391" y="3213607"/>
            <a:ext cx="21215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Circus</a:t>
            </a:r>
            <a:r>
              <a:rPr sz="28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skills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1073" y="0"/>
              <a:ext cx="5122926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1626870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0" dirty="0"/>
              <a:t>Bread making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4218" y="2622550"/>
            <a:ext cx="296100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Don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chef’s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hat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unleash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inner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baker.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25971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you’ll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learn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vocabulary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relating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weights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measurements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follow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recipe.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You’ll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enjoy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French singalong!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13271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follow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recipe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because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you’ll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enjoying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fruits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labour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later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on.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500" y="0"/>
              <a:ext cx="51435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dirty="0"/>
              <a:t>Goat </a:t>
            </a:r>
            <a:r>
              <a:rPr spc="-10" dirty="0"/>
              <a:t>cheese </a:t>
            </a:r>
            <a:r>
              <a:rPr spc="-20" dirty="0"/>
              <a:t>farm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4218" y="2622550"/>
            <a:ext cx="287591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interactive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working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goat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farm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cheese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producer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(or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similar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alternative)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Includes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all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tasting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famous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Normandy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produce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500" y="0"/>
              <a:ext cx="51435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1753870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0" dirty="0"/>
              <a:t>Market mission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4218" y="2622550"/>
            <a:ext cx="2980690" cy="2372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14375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animateur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131445">
              <a:lnSpc>
                <a:spcPct val="100000"/>
              </a:lnSpc>
            </a:pP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Teams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given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money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buy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ingredients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packed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lunch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shopping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accommodation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where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animateur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organise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competition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lunch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500" y="0"/>
              <a:ext cx="51435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dirty="0"/>
              <a:t>Mont</a:t>
            </a:r>
            <a:r>
              <a:rPr spc="-90" dirty="0"/>
              <a:t> </a:t>
            </a:r>
            <a:r>
              <a:rPr spc="-10" dirty="0"/>
              <a:t>Saint- Michel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4218" y="2622550"/>
            <a:ext cx="3010535" cy="1945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Mont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Saint-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Michel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its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bay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part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UNESCO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World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Heritage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Sites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million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people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year.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Abbey, Monastery,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Great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Halls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shops</a:t>
            </a:r>
            <a:r>
              <a:rPr sz="14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village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housing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Outside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walls,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fishermen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farmer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houses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500" y="0"/>
              <a:ext cx="51435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25" dirty="0"/>
              <a:t>Avranches </a:t>
            </a:r>
            <a:r>
              <a:rPr dirty="0"/>
              <a:t>town</a:t>
            </a:r>
            <a:r>
              <a:rPr spc="-85" dirty="0"/>
              <a:t> </a:t>
            </a:r>
            <a:r>
              <a:rPr spc="-10" dirty="0"/>
              <a:t>trail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4218" y="2622550"/>
            <a:ext cx="29559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animateur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activity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tailor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Town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Trail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requiring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read,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understand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speak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500" y="0"/>
              <a:ext cx="51435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0" dirty="0"/>
              <a:t>Bayeux </a:t>
            </a:r>
            <a:r>
              <a:rPr spc="-45" dirty="0"/>
              <a:t>Tapestry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4218" y="2622550"/>
            <a:ext cx="298640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Bayeux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Tapestry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hand-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crafted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embroidery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measuring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70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metres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long,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11th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century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listed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UNESCO as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“memory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world”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0770" y="6487475"/>
            <a:ext cx="1362455" cy="17906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47829" y="6203309"/>
            <a:ext cx="64833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Find</a:t>
            </a:r>
            <a:r>
              <a:rPr sz="10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 on</a:t>
            </a:r>
            <a:endParaRPr sz="105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2776" y="1594867"/>
            <a:ext cx="5838444" cy="353872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FFE15F98-77D2-BE3E-ECD5-BC91037FB6D9}"/>
              </a:ext>
            </a:extLst>
          </p:cNvPr>
          <p:cNvSpPr txBox="1"/>
          <p:nvPr/>
        </p:nvSpPr>
        <p:spPr>
          <a:xfrm>
            <a:off x="2685101" y="5816756"/>
            <a:ext cx="3773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more information about the trip!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218" y="273812"/>
            <a:ext cx="2761615" cy="230568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1155"/>
              </a:spcBef>
            </a:pPr>
            <a:r>
              <a:rPr sz="4400" dirty="0"/>
              <a:t>We</a:t>
            </a:r>
            <a:r>
              <a:rPr sz="4400" spc="-105" dirty="0"/>
              <a:t> </a:t>
            </a:r>
            <a:r>
              <a:rPr sz="4400" spc="-20" dirty="0"/>
              <a:t>help </a:t>
            </a:r>
            <a:r>
              <a:rPr sz="4400" spc="-10" dirty="0"/>
              <a:t>students </a:t>
            </a:r>
            <a:r>
              <a:rPr sz="4400" dirty="0"/>
              <a:t>reach</a:t>
            </a:r>
            <a:r>
              <a:rPr sz="4400" spc="-110" dirty="0"/>
              <a:t> </a:t>
            </a:r>
            <a:r>
              <a:rPr sz="4400" spc="-25" dirty="0"/>
              <a:t>new </a:t>
            </a:r>
            <a:r>
              <a:rPr sz="4400" spc="-10" dirty="0"/>
              <a:t>heights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474218" y="3241801"/>
            <a:ext cx="322580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Château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Baudonnière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specialises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language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immersion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educational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trips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learn,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thrive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achieve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outside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classroom.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40005" algn="just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believe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every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trip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should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experiences,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exposure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local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culture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genuine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benefit.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218" y="273812"/>
            <a:ext cx="2943860" cy="1232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50"/>
              </a:lnSpc>
              <a:spcBef>
                <a:spcPts val="95"/>
              </a:spcBef>
            </a:pPr>
            <a:r>
              <a:rPr sz="4400" spc="-40" dirty="0"/>
              <a:t>You’re</a:t>
            </a:r>
            <a:r>
              <a:rPr sz="4400" spc="-254" dirty="0"/>
              <a:t> </a:t>
            </a:r>
            <a:r>
              <a:rPr sz="4400" spc="-25" dirty="0"/>
              <a:t>in</a:t>
            </a:r>
            <a:endParaRPr sz="4400"/>
          </a:p>
          <a:p>
            <a:pPr marL="12700">
              <a:lnSpc>
                <a:spcPts val="4750"/>
              </a:lnSpc>
            </a:pPr>
            <a:r>
              <a:rPr sz="4400" dirty="0"/>
              <a:t>safe</a:t>
            </a:r>
            <a:r>
              <a:rPr sz="4400" spc="-100" dirty="0"/>
              <a:t> </a:t>
            </a:r>
            <a:r>
              <a:rPr sz="4400" spc="-10" dirty="0"/>
              <a:t>hands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Your</a:t>
            </a:r>
            <a:r>
              <a:rPr spc="-35" dirty="0"/>
              <a:t> </a:t>
            </a:r>
            <a:r>
              <a:rPr dirty="0"/>
              <a:t>group’s</a:t>
            </a:r>
            <a:r>
              <a:rPr spc="-45" dirty="0"/>
              <a:t> </a:t>
            </a:r>
            <a:r>
              <a:rPr dirty="0"/>
              <a:t>safety</a:t>
            </a:r>
            <a:r>
              <a:rPr spc="-60" dirty="0"/>
              <a:t> </a:t>
            </a:r>
            <a:r>
              <a:rPr dirty="0"/>
              <a:t>is</a:t>
            </a:r>
            <a:r>
              <a:rPr spc="-45" dirty="0"/>
              <a:t> </a:t>
            </a:r>
            <a:r>
              <a:rPr dirty="0"/>
              <a:t>our</a:t>
            </a:r>
            <a:r>
              <a:rPr spc="-45" dirty="0"/>
              <a:t> </a:t>
            </a:r>
            <a:r>
              <a:rPr spc="-10" dirty="0"/>
              <a:t>priority</a:t>
            </a: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pc="-10" dirty="0"/>
          </a:p>
          <a:p>
            <a:pPr marL="12700" marR="508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All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our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animateurs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hold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UK-accredited </a:t>
            </a:r>
            <a:r>
              <a:rPr b="0" dirty="0">
                <a:latin typeface="Arial"/>
                <a:cs typeface="Arial"/>
              </a:rPr>
              <a:t>instructor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qualifications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for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climbing, </a:t>
            </a:r>
            <a:r>
              <a:rPr b="0" dirty="0">
                <a:latin typeface="Arial"/>
                <a:cs typeface="Arial"/>
              </a:rPr>
              <a:t>fencing,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archery,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first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aid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and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lifeguarding</a:t>
            </a: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b="0" spc="-10" dirty="0">
              <a:latin typeface="Arial"/>
              <a:cs typeface="Arial"/>
            </a:endParaRPr>
          </a:p>
          <a:p>
            <a:pPr marL="12700" marR="3048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More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adventurous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activities,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such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as </a:t>
            </a:r>
            <a:r>
              <a:rPr b="0" dirty="0">
                <a:latin typeface="Arial"/>
                <a:cs typeface="Arial"/>
              </a:rPr>
              <a:t>kayaking,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are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supervised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by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professional </a:t>
            </a:r>
            <a:r>
              <a:rPr b="0" dirty="0">
                <a:latin typeface="Arial"/>
                <a:cs typeface="Arial"/>
              </a:rPr>
              <a:t>sports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instructors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working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beside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our </a:t>
            </a:r>
            <a:r>
              <a:rPr b="0" spc="-10" dirty="0">
                <a:latin typeface="Arial"/>
                <a:cs typeface="Arial"/>
              </a:rPr>
              <a:t>animateurs</a:t>
            </a:r>
          </a:p>
          <a:p>
            <a:pPr>
              <a:lnSpc>
                <a:spcPct val="100000"/>
              </a:lnSpc>
              <a:spcBef>
                <a:spcPts val="595"/>
              </a:spcBef>
            </a:pPr>
            <a:endParaRPr b="0" spc="-10" dirty="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buFont typeface="Wingdings"/>
              <a:buChar char=""/>
              <a:tabLst>
                <a:tab pos="297815" algn="l"/>
              </a:tabLst>
            </a:pPr>
            <a:r>
              <a:rPr b="0" spc="-35" dirty="0">
                <a:latin typeface="Arial"/>
                <a:cs typeface="Arial"/>
              </a:rPr>
              <a:t>ABTA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member</a:t>
            </a: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b="0" spc="-45" dirty="0">
                <a:latin typeface="Arial"/>
                <a:cs typeface="Arial"/>
              </a:rPr>
              <a:t>ATOL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and</a:t>
            </a:r>
            <a:r>
              <a:rPr b="0" spc="-10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ABTOT</a:t>
            </a:r>
            <a:r>
              <a:rPr b="0" spc="-6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financial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protected</a:t>
            </a:r>
          </a:p>
          <a:p>
            <a:pPr marL="297815" indent="-285115">
              <a:lnSpc>
                <a:spcPct val="100000"/>
              </a:lnSpc>
              <a:spcBef>
                <a:spcPts val="844"/>
              </a:spcBef>
              <a:buFont typeface="Wingdings"/>
              <a:buChar char=""/>
              <a:tabLst>
                <a:tab pos="297815" algn="l"/>
              </a:tabLst>
            </a:pPr>
            <a:r>
              <a:rPr b="0" dirty="0">
                <a:latin typeface="Arial"/>
                <a:cs typeface="Arial"/>
              </a:rPr>
              <a:t>Audited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safety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management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system</a:t>
            </a: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b="0" dirty="0">
                <a:latin typeface="Arial"/>
                <a:cs typeface="Arial"/>
              </a:rPr>
              <a:t>All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accommodation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audited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669535" y="2690622"/>
            <a:ext cx="3902710" cy="1862455"/>
            <a:chOff x="4669535" y="2690622"/>
            <a:chExt cx="3902710" cy="18624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15184" y="2826005"/>
              <a:ext cx="3417794" cy="15984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682108" y="2703195"/>
              <a:ext cx="3877310" cy="1837689"/>
            </a:xfrm>
            <a:custGeom>
              <a:avLst/>
              <a:gdLst/>
              <a:ahLst/>
              <a:cxnLst/>
              <a:rect l="l" t="t" r="r" b="b"/>
              <a:pathLst>
                <a:path w="3877309" h="1837689">
                  <a:moveTo>
                    <a:pt x="0" y="1837181"/>
                  </a:moveTo>
                  <a:lnTo>
                    <a:pt x="3877056" y="1837181"/>
                  </a:lnTo>
                  <a:lnTo>
                    <a:pt x="3877056" y="0"/>
                  </a:lnTo>
                  <a:lnTo>
                    <a:pt x="0" y="0"/>
                  </a:lnTo>
                  <a:lnTo>
                    <a:pt x="0" y="1837181"/>
                  </a:lnTo>
                  <a:close/>
                </a:path>
              </a:pathLst>
            </a:custGeom>
            <a:ln w="25146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10226" y="487171"/>
            <a:ext cx="302133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La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Grand’Ferme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authorised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accommodate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school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groups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by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the </a:t>
            </a:r>
            <a:r>
              <a:rPr sz="1400" b="1" dirty="0">
                <a:latin typeface="Arial"/>
                <a:cs typeface="Arial"/>
              </a:rPr>
              <a:t>French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Ministry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Youth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and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Sport</a:t>
            </a:r>
            <a:r>
              <a:rPr sz="1400" spc="-1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11165" y="1340612"/>
            <a:ext cx="321818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Our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other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Normandy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centre,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Château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de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Baudonnière,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also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accredited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by</a:t>
            </a:r>
            <a:r>
              <a:rPr sz="1400" spc="-25" dirty="0">
                <a:latin typeface="Arial"/>
                <a:cs typeface="Arial"/>
              </a:rPr>
              <a:t> the </a:t>
            </a:r>
            <a:r>
              <a:rPr sz="1400" b="1" dirty="0">
                <a:latin typeface="Arial"/>
                <a:cs typeface="Arial"/>
              </a:rPr>
              <a:t>French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Ministry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Education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because </a:t>
            </a:r>
            <a:r>
              <a:rPr sz="1400" dirty="0">
                <a:latin typeface="Arial"/>
                <a:cs typeface="Arial"/>
              </a:rPr>
              <a:t>we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run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language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programmes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school </a:t>
            </a:r>
            <a:r>
              <a:rPr sz="1400" dirty="0">
                <a:latin typeface="Arial"/>
                <a:cs typeface="Arial"/>
              </a:rPr>
              <a:t>groups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from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France.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7655" y="4785359"/>
            <a:ext cx="1536953" cy="71173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02957" y="4850194"/>
            <a:ext cx="1316736" cy="55532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63817" y="5704281"/>
            <a:ext cx="908303" cy="90972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13AA4AB-846C-E1C7-31C4-8F55F9B846DE}"/>
              </a:ext>
            </a:extLst>
          </p:cNvPr>
          <p:cNvGrpSpPr/>
          <p:nvPr/>
        </p:nvGrpSpPr>
        <p:grpSpPr>
          <a:xfrm>
            <a:off x="1066800" y="5878707"/>
            <a:ext cx="3069651" cy="762455"/>
            <a:chOff x="1066800" y="5878707"/>
            <a:chExt cx="3069651" cy="762455"/>
          </a:xfrm>
        </p:grpSpPr>
        <p:pic>
          <p:nvPicPr>
            <p:cNvPr id="13" name="Graphic 12" descr="Internet with solid fill">
              <a:extLst>
                <a:ext uri="{FF2B5EF4-FFF2-40B4-BE49-F238E27FC236}">
                  <a16:creationId xmlns:a16="http://schemas.microsoft.com/office/drawing/2014/main" id="{38524257-1567-3E92-2A67-7295C8F5C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75764" y="5878707"/>
              <a:ext cx="540765" cy="54076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E71569-1D06-6B85-2E87-6C827F2841D6}"/>
                </a:ext>
              </a:extLst>
            </p:cNvPr>
            <p:cNvSpPr txBox="1"/>
            <p:nvPr/>
          </p:nvSpPr>
          <p:spPr>
            <a:xfrm>
              <a:off x="1066800" y="6379552"/>
              <a:ext cx="306965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844"/>
                </a:spcBef>
                <a:tabLst>
                  <a:tab pos="297815" algn="l"/>
                </a:tabLst>
              </a:pPr>
              <a:r>
                <a:rPr lang="en-US" sz="1100" dirty="0">
                  <a:solidFill>
                    <a:srgbClr val="FFFFFF"/>
                  </a:solidFill>
                  <a:latin typeface="Arial"/>
                  <a:cs typeface="Arial"/>
                  <a:hlinkClick r:id="rId8"/>
                </a:rPr>
                <a:t>M</a:t>
              </a:r>
              <a:r>
                <a:rPr lang="en-GB" sz="1100" dirty="0">
                  <a:solidFill>
                    <a:srgbClr val="FFFFFF"/>
                  </a:solidFill>
                  <a:latin typeface="Arial"/>
                  <a:cs typeface="Arial"/>
                  <a:hlinkClick r:id="rId8"/>
                </a:rPr>
                <a:t>ore about accreditation.</a:t>
              </a:r>
              <a:endParaRPr lang="en-GB" sz="11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5834" y="0"/>
              <a:ext cx="5138166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2794635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dirty="0"/>
              <a:t>Welcome</a:t>
            </a:r>
            <a:r>
              <a:rPr spc="-125" dirty="0"/>
              <a:t> </a:t>
            </a:r>
            <a:r>
              <a:rPr spc="-25" dirty="0"/>
              <a:t>to </a:t>
            </a:r>
            <a:r>
              <a:rPr dirty="0"/>
              <a:t>the</a:t>
            </a:r>
            <a:r>
              <a:rPr spc="-10" dirty="0"/>
              <a:t> Château!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4218" y="2622550"/>
            <a:ext cx="274510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Everything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Château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conducted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French,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mealtimes,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there’s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always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emphasis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trying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having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fun!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1397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many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fantastic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facilities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site,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you’ll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enjoy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jam-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packed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programme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language-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based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physical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0123" y="0"/>
              <a:ext cx="5103876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dirty="0"/>
              <a:t>Meet </a:t>
            </a:r>
            <a:r>
              <a:rPr spc="-20" dirty="0"/>
              <a:t>your </a:t>
            </a:r>
            <a:r>
              <a:rPr spc="-10" dirty="0"/>
              <a:t>animateur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4218" y="2622550"/>
            <a:ext cx="2913380" cy="1945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Upon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arrival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you’ll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meet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your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animateur!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specially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trained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French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native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animateurs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speaking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and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encouraging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interactive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responses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throughout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stay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challenge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language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skills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5928" y="0"/>
              <a:ext cx="5148072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90"/>
              </a:lnSpc>
              <a:spcBef>
                <a:spcPts val="100"/>
              </a:spcBef>
            </a:pPr>
            <a:r>
              <a:rPr spc="-20" dirty="0"/>
              <a:t>Food</a:t>
            </a:r>
          </a:p>
          <a:p>
            <a:pPr marL="12700">
              <a:lnSpc>
                <a:spcPts val="3890"/>
              </a:lnSpc>
            </a:pPr>
            <a:r>
              <a:rPr dirty="0"/>
              <a:t>&amp;</a:t>
            </a:r>
            <a:r>
              <a:rPr spc="-40" dirty="0"/>
              <a:t> </a:t>
            </a:r>
            <a:r>
              <a:rPr spc="-10" dirty="0"/>
              <a:t>dining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4218" y="2622550"/>
            <a:ext cx="3004185" cy="1945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stay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Château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full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board,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means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you'll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enjoy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seasonal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menu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home-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cooked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meals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tailored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students'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tastes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while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maintaining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French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flare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16637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skilled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chefs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experienced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catering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special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dietary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requirements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500" y="0"/>
              <a:ext cx="51435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17930" y="3213607"/>
            <a:ext cx="13900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Fencing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15740" y="0"/>
              <a:ext cx="512826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27074" y="3213607"/>
            <a:ext cx="13703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Archery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500" y="0"/>
              <a:ext cx="51435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53618" y="3213607"/>
            <a:ext cx="23177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Climbing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 wall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574</Words>
  <Application>Microsoft Office PowerPoint</Application>
  <PresentationFormat>On-screen Show (4:3)</PresentationFormat>
  <Paragraphs>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Your trip to Château de la Baudonnière</vt:lpstr>
      <vt:lpstr>We help students reach new heights</vt:lpstr>
      <vt:lpstr>You’re in safe hands</vt:lpstr>
      <vt:lpstr>Welcome to the Château!</vt:lpstr>
      <vt:lpstr>Meet your animateur</vt:lpstr>
      <vt:lpstr>Food &amp; dining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Bread making</vt:lpstr>
      <vt:lpstr>Goat cheese farm</vt:lpstr>
      <vt:lpstr>Market mission</vt:lpstr>
      <vt:lpstr>Mont Saint- Michel</vt:lpstr>
      <vt:lpstr>Avranches town trail</vt:lpstr>
      <vt:lpstr>Bayeux Tapestry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Normandy</dc:title>
  <dc:creator>Voyager School Travel;Sam Taylor (Digital Marketing Assistant)</dc:creator>
  <cp:lastModifiedBy>Emma Heasman</cp:lastModifiedBy>
  <cp:revision>1</cp:revision>
  <dcterms:created xsi:type="dcterms:W3CDTF">2024-04-03T10:25:28Z</dcterms:created>
  <dcterms:modified xsi:type="dcterms:W3CDTF">2024-04-04T08:49:02Z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2024-04-03T00:00:00Z</vt:filetime>
  </property>
  <property fmtid="{D5CDD505-2E9C-101B-9397-08002B2CF9AE}" pid="3" name="Creator">
    <vt:lpwstr>MicrosoftÂ® PowerPointÂ® 2019</vt:lpwstr>
  </property>
  <property fmtid="{D5CDD505-2E9C-101B-9397-08002B2CF9AE}" pid="4" name="LastSaved">
    <vt:filetime>2024-04-03T00:00:00Z</vt:filetime>
  </property>
  <property fmtid="{D5CDD505-2E9C-101B-9397-08002B2CF9AE}" pid="5" name="Producer">
    <vt:lpwstr>Adobe PDF Services</vt:lpwstr>
  </property>
</Properties>
</file>