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81" r:id="rId22"/>
  </p:sldIdLst>
  <p:sldSz cx="9144000" cy="6858000" type="screen4x3"/>
  <p:notesSz cx="9144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7" d="100"/>
          <a:sy n="97" d="100"/>
        </p:scale>
        <p:origin x="384"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sz="3600" b="1" i="0">
                <a:solidFill>
                  <a:schemeClr val="bg1"/>
                </a:solidFill>
                <a:latin typeface="Arial"/>
                <a:cs typeface="Aria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1291D0"/>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7812023" y="260604"/>
            <a:ext cx="979170" cy="978408"/>
          </a:xfrm>
          <a:prstGeom prst="rect">
            <a:avLst/>
          </a:prstGeom>
        </p:spPr>
      </p:pic>
      <p:pic>
        <p:nvPicPr>
          <p:cNvPr id="18" name="bg object 18"/>
          <p:cNvPicPr/>
          <p:nvPr/>
        </p:nvPicPr>
        <p:blipFill>
          <a:blip r:embed="rId3" cstate="print"/>
          <a:stretch>
            <a:fillRect/>
          </a:stretch>
        </p:blipFill>
        <p:spPr>
          <a:xfrm>
            <a:off x="3890771" y="6352794"/>
            <a:ext cx="1362455" cy="179070"/>
          </a:xfrm>
          <a:prstGeom prst="rect">
            <a:avLst/>
          </a:prstGeom>
        </p:spPr>
      </p:pic>
      <p:sp>
        <p:nvSpPr>
          <p:cNvPr id="2" name="Holder 2"/>
          <p:cNvSpPr>
            <a:spLocks noGrp="1"/>
          </p:cNvSpPr>
          <p:nvPr>
            <p:ph type="title"/>
          </p:nvPr>
        </p:nvSpPr>
        <p:spPr/>
        <p:txBody>
          <a:bodyPr lIns="0" tIns="0" rIns="0" bIns="0"/>
          <a:lstStyle>
            <a:lvl1pPr>
              <a:defRPr sz="36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74218" y="1179321"/>
            <a:ext cx="3284220" cy="1013460"/>
          </a:xfrm>
          <a:prstGeom prst="rect">
            <a:avLst/>
          </a:prstGeom>
        </p:spPr>
        <p:txBody>
          <a:bodyPr wrap="square" lIns="0" tIns="0" rIns="0" bIns="0">
            <a:spAutoFit/>
          </a:bodyPr>
          <a:lstStyle>
            <a:lvl1pPr>
              <a:defRPr sz="3600" b="1" i="0">
                <a:solidFill>
                  <a:schemeClr val="bg1"/>
                </a:solidFill>
                <a:latin typeface="Arial"/>
                <a:cs typeface="Arial"/>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4/4/2024</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voyagerschooltravel.com/tours/berlin-cross-curricular-school-trip/" TargetMode="External"/><Relationship Id="rId2" Type="http://schemas.openxmlformats.org/officeDocument/2006/relationships/hyperlink" Target="https://www.voyagerschooltravel.com/school-trips-to-france/paris/"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www.voyagerschooltravel.com/about-us/our-accreditation/" TargetMode="External"/><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1152143"/>
              <a:ext cx="9144000" cy="5705856"/>
            </a:xfrm>
            <a:prstGeom prst="rect">
              <a:avLst/>
            </a:prstGeom>
          </p:spPr>
        </p:pic>
        <p:sp>
          <p:nvSpPr>
            <p:cNvPr id="4" name="object 4"/>
            <p:cNvSpPr/>
            <p:nvPr/>
          </p:nvSpPr>
          <p:spPr>
            <a:xfrm>
              <a:off x="0" y="0"/>
              <a:ext cx="9144000" cy="2602865"/>
            </a:xfrm>
            <a:custGeom>
              <a:avLst/>
              <a:gdLst/>
              <a:ahLst/>
              <a:cxnLst/>
              <a:rect l="l" t="t" r="r" b="b"/>
              <a:pathLst>
                <a:path w="9144000" h="2602865">
                  <a:moveTo>
                    <a:pt x="9144000" y="0"/>
                  </a:moveTo>
                  <a:lnTo>
                    <a:pt x="0" y="0"/>
                  </a:lnTo>
                  <a:lnTo>
                    <a:pt x="0" y="2602639"/>
                  </a:lnTo>
                  <a:lnTo>
                    <a:pt x="9144000" y="2060012"/>
                  </a:lnTo>
                  <a:lnTo>
                    <a:pt x="9144000" y="0"/>
                  </a:lnTo>
                  <a:close/>
                </a:path>
              </a:pathLst>
            </a:custGeom>
            <a:solidFill>
              <a:srgbClr val="1291D0"/>
            </a:solidFill>
          </p:spPr>
          <p:txBody>
            <a:bodyPr wrap="square" lIns="0" tIns="0" rIns="0" bIns="0" rtlCol="0"/>
            <a:lstStyle/>
            <a:p>
              <a:endParaRPr/>
            </a:p>
          </p:txBody>
        </p:sp>
      </p:grpSp>
      <p:sp>
        <p:nvSpPr>
          <p:cNvPr id="5" name="object 5"/>
          <p:cNvSpPr txBox="1">
            <a:spLocks noGrp="1"/>
          </p:cNvSpPr>
          <p:nvPr>
            <p:ph type="title"/>
          </p:nvPr>
        </p:nvSpPr>
        <p:spPr>
          <a:xfrm>
            <a:off x="546354" y="477774"/>
            <a:ext cx="7265669" cy="689291"/>
          </a:xfrm>
          <a:prstGeom prst="rect">
            <a:avLst/>
          </a:prstGeom>
        </p:spPr>
        <p:txBody>
          <a:bodyPr vert="horz" wrap="square" lIns="0" tIns="12065" rIns="0" bIns="0" rtlCol="0">
            <a:spAutoFit/>
          </a:bodyPr>
          <a:lstStyle/>
          <a:p>
            <a:pPr marL="12700">
              <a:lnSpc>
                <a:spcPct val="100000"/>
              </a:lnSpc>
              <a:spcBef>
                <a:spcPts val="95"/>
              </a:spcBef>
            </a:pPr>
            <a:r>
              <a:rPr sz="4400" spc="-50" dirty="0"/>
              <a:t>Your</a:t>
            </a:r>
            <a:r>
              <a:rPr sz="4400" spc="-110" dirty="0"/>
              <a:t> </a:t>
            </a:r>
            <a:r>
              <a:rPr sz="4400" dirty="0"/>
              <a:t>trip</a:t>
            </a:r>
            <a:r>
              <a:rPr sz="4400" spc="-105" dirty="0"/>
              <a:t> </a:t>
            </a:r>
            <a:r>
              <a:rPr sz="4400" dirty="0"/>
              <a:t>to</a:t>
            </a:r>
            <a:r>
              <a:rPr sz="4400" spc="-105" dirty="0"/>
              <a:t> </a:t>
            </a:r>
            <a:r>
              <a:rPr lang="en-US" sz="4400" spc="-10" dirty="0"/>
              <a:t>Berlin</a:t>
            </a:r>
            <a:endParaRPr sz="4400" dirty="0"/>
          </a:p>
        </p:txBody>
      </p:sp>
      <p:sp>
        <p:nvSpPr>
          <p:cNvPr id="6" name="object 6"/>
          <p:cNvSpPr txBox="1"/>
          <p:nvPr/>
        </p:nvSpPr>
        <p:spPr>
          <a:xfrm>
            <a:off x="546354" y="1156715"/>
            <a:ext cx="2138045" cy="635000"/>
          </a:xfrm>
          <a:prstGeom prst="rect">
            <a:avLst/>
          </a:prstGeom>
        </p:spPr>
        <p:txBody>
          <a:bodyPr vert="horz" wrap="square" lIns="0" tIns="12065" rIns="0" bIns="0" rtlCol="0">
            <a:spAutoFit/>
          </a:bodyPr>
          <a:lstStyle/>
          <a:p>
            <a:pPr marL="12700">
              <a:lnSpc>
                <a:spcPct val="100000"/>
              </a:lnSpc>
              <a:spcBef>
                <a:spcPts val="95"/>
              </a:spcBef>
            </a:pPr>
            <a:r>
              <a:rPr sz="2000" dirty="0">
                <a:solidFill>
                  <a:srgbClr val="FFFFFF"/>
                </a:solidFill>
                <a:latin typeface="Arial"/>
                <a:cs typeface="Arial"/>
              </a:rPr>
              <a:t>School</a:t>
            </a:r>
            <a:r>
              <a:rPr sz="2000" spc="-80" dirty="0">
                <a:solidFill>
                  <a:srgbClr val="FFFFFF"/>
                </a:solidFill>
                <a:latin typeface="Arial"/>
                <a:cs typeface="Arial"/>
              </a:rPr>
              <a:t> </a:t>
            </a:r>
            <a:r>
              <a:rPr sz="2000" spc="-20" dirty="0">
                <a:solidFill>
                  <a:srgbClr val="FFFFFF"/>
                </a:solidFill>
                <a:latin typeface="Arial"/>
                <a:cs typeface="Arial"/>
              </a:rPr>
              <a:t>Name</a:t>
            </a:r>
            <a:endParaRPr sz="2000">
              <a:latin typeface="Arial"/>
              <a:cs typeface="Arial"/>
            </a:endParaRPr>
          </a:p>
          <a:p>
            <a:pPr marL="12700">
              <a:lnSpc>
                <a:spcPct val="100000"/>
              </a:lnSpc>
            </a:pPr>
            <a:r>
              <a:rPr sz="2000" dirty="0">
                <a:solidFill>
                  <a:srgbClr val="FFFFFF"/>
                </a:solidFill>
                <a:latin typeface="Arial"/>
                <a:cs typeface="Arial"/>
              </a:rPr>
              <a:t>DD–DD</a:t>
            </a:r>
            <a:r>
              <a:rPr sz="2000" spc="-20" dirty="0">
                <a:solidFill>
                  <a:srgbClr val="FFFFFF"/>
                </a:solidFill>
                <a:latin typeface="Arial"/>
                <a:cs typeface="Arial"/>
              </a:rPr>
              <a:t> </a:t>
            </a:r>
            <a:r>
              <a:rPr sz="2000" dirty="0">
                <a:solidFill>
                  <a:srgbClr val="FFFFFF"/>
                </a:solidFill>
                <a:latin typeface="Arial"/>
                <a:cs typeface="Arial"/>
              </a:rPr>
              <a:t>MM</a:t>
            </a:r>
            <a:r>
              <a:rPr sz="2000" spc="-85" dirty="0">
                <a:solidFill>
                  <a:srgbClr val="FFFFFF"/>
                </a:solidFill>
                <a:latin typeface="Arial"/>
                <a:cs typeface="Arial"/>
              </a:rPr>
              <a:t> </a:t>
            </a:r>
            <a:r>
              <a:rPr sz="2000" spc="-20" dirty="0">
                <a:solidFill>
                  <a:srgbClr val="FFFFFF"/>
                </a:solidFill>
                <a:latin typeface="Arial"/>
                <a:cs typeface="Arial"/>
              </a:rPr>
              <a:t>YYYY</a:t>
            </a:r>
            <a:endParaRPr sz="2000">
              <a:latin typeface="Arial"/>
              <a:cs typeface="Arial"/>
            </a:endParaRPr>
          </a:p>
        </p:txBody>
      </p:sp>
      <p:pic>
        <p:nvPicPr>
          <p:cNvPr id="7" name="object 7"/>
          <p:cNvPicPr/>
          <p:nvPr/>
        </p:nvPicPr>
        <p:blipFill>
          <a:blip r:embed="rId3" cstate="print"/>
          <a:stretch>
            <a:fillRect/>
          </a:stretch>
        </p:blipFill>
        <p:spPr>
          <a:xfrm>
            <a:off x="7812023" y="260604"/>
            <a:ext cx="979170" cy="9784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72431F-5A6E-75F4-A9D9-C7C7E2FBC9E7}"/>
              </a:ext>
            </a:extLst>
          </p:cNvPr>
          <p:cNvPicPr>
            <a:picLocks noChangeAspect="1"/>
          </p:cNvPicPr>
          <p:nvPr/>
        </p:nvPicPr>
        <p:blipFill>
          <a:blip r:embed="rId2"/>
          <a:stretch>
            <a:fillRect/>
          </a:stretch>
        </p:blipFill>
        <p:spPr>
          <a:xfrm>
            <a:off x="4212590" y="0"/>
            <a:ext cx="4931410" cy="6858000"/>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315632"/>
            <a:ext cx="2261235" cy="1016945"/>
          </a:xfrm>
          <a:prstGeom prst="rect">
            <a:avLst/>
          </a:prstGeom>
        </p:spPr>
        <p:txBody>
          <a:bodyPr vert="horz" wrap="square" lIns="0" tIns="118110" rIns="0" bIns="0" rtlCol="0">
            <a:spAutoFit/>
          </a:bodyPr>
          <a:lstStyle/>
          <a:p>
            <a:pPr marL="12700" marR="5080">
              <a:lnSpc>
                <a:spcPts val="3460"/>
              </a:lnSpc>
              <a:spcBef>
                <a:spcPts val="930"/>
              </a:spcBef>
            </a:pPr>
            <a:r>
              <a:rPr lang="en-US" spc="-10" dirty="0"/>
              <a:t>Wannsee Villa</a:t>
            </a:r>
            <a:endParaRPr spc="-10" dirty="0"/>
          </a:p>
        </p:txBody>
      </p:sp>
      <p:sp>
        <p:nvSpPr>
          <p:cNvPr id="8" name="object 8"/>
          <p:cNvSpPr txBox="1"/>
          <p:nvPr/>
        </p:nvSpPr>
        <p:spPr>
          <a:xfrm>
            <a:off x="464756" y="2672621"/>
            <a:ext cx="3009265" cy="1951175"/>
          </a:xfrm>
          <a:prstGeom prst="rect">
            <a:avLst/>
          </a:prstGeom>
        </p:spPr>
        <p:txBody>
          <a:bodyPr vert="horz" wrap="square" lIns="0" tIns="12065" rIns="0" bIns="0" rtlCol="0">
            <a:spAutoFit/>
          </a:bodyPr>
          <a:lstStyle/>
          <a:p>
            <a:r>
              <a:rPr lang="en-GB" sz="1400" b="0" dirty="0">
                <a:solidFill>
                  <a:schemeClr val="bg1"/>
                </a:solidFill>
              </a:rPr>
              <a:t>Wannsee Villa is where Hitler, senior officials and SS leaders of the Nazi party came up with ‘Final Solution to the Jewish Question’ leading to the extermination of 6 million Jewish people murdered in WWII.</a:t>
            </a:r>
          </a:p>
          <a:p>
            <a:endParaRPr lang="en-GB" sz="1400" b="0" dirty="0">
              <a:solidFill>
                <a:schemeClr val="bg1"/>
              </a:solidFill>
            </a:endParaRPr>
          </a:p>
          <a:p>
            <a:r>
              <a:rPr lang="en-GB" sz="1400" b="0" dirty="0">
                <a:solidFill>
                  <a:schemeClr val="bg1"/>
                </a:solidFill>
              </a:rPr>
              <a:t>The Villa is now a Holocaust Museum and memorial site.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7C1FD16E-9857-0ACD-F643-DD6A561217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590" y="0"/>
            <a:ext cx="493141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88966" y="1371600"/>
            <a:ext cx="2929255" cy="1465786"/>
          </a:xfrm>
          <a:prstGeom prst="rect">
            <a:avLst/>
          </a:prstGeom>
        </p:spPr>
        <p:txBody>
          <a:bodyPr vert="horz" wrap="square" lIns="0" tIns="118110" rIns="0" bIns="0" rtlCol="0">
            <a:spAutoFit/>
          </a:bodyPr>
          <a:lstStyle/>
          <a:p>
            <a:pPr marL="12700" marR="5080">
              <a:lnSpc>
                <a:spcPts val="3460"/>
              </a:lnSpc>
              <a:spcBef>
                <a:spcPts val="930"/>
              </a:spcBef>
            </a:pPr>
            <a:r>
              <a:rPr lang="en-GB" sz="3600" dirty="0"/>
              <a:t>Fernsehturm TV Tower</a:t>
            </a:r>
            <a:br>
              <a:rPr lang="en-GB" sz="3600" dirty="0">
                <a:solidFill>
                  <a:srgbClr val="1E1E1E"/>
                </a:solidFill>
              </a:rPr>
            </a:br>
            <a:endParaRPr spc="-10" dirty="0"/>
          </a:p>
        </p:txBody>
      </p:sp>
      <p:sp>
        <p:nvSpPr>
          <p:cNvPr id="8" name="object 8"/>
          <p:cNvSpPr txBox="1"/>
          <p:nvPr/>
        </p:nvSpPr>
        <p:spPr>
          <a:xfrm>
            <a:off x="488966" y="2802511"/>
            <a:ext cx="2957195" cy="2812950"/>
          </a:xfrm>
          <a:prstGeom prst="rect">
            <a:avLst/>
          </a:prstGeom>
        </p:spPr>
        <p:txBody>
          <a:bodyPr vert="horz" wrap="square" lIns="0" tIns="12065" rIns="0" bIns="0" rtlCol="0">
            <a:spAutoFit/>
          </a:bodyPr>
          <a:lstStyle/>
          <a:p>
            <a:r>
              <a:rPr lang="en-GB" sz="1400" b="0" dirty="0">
                <a:solidFill>
                  <a:schemeClr val="bg1"/>
                </a:solidFill>
              </a:rPr>
              <a:t>This afternoon you and your group will ascend the TV Tower: built in the sixties by the East German government to demonstrate the power and strength of the socialist system.</a:t>
            </a:r>
          </a:p>
          <a:p>
            <a:endParaRPr lang="en-GB" sz="1400" b="0" dirty="0">
              <a:solidFill>
                <a:schemeClr val="bg1"/>
              </a:solidFill>
            </a:endParaRPr>
          </a:p>
          <a:p>
            <a:r>
              <a:rPr lang="en-GB" sz="1400" b="0" dirty="0">
                <a:solidFill>
                  <a:schemeClr val="bg1"/>
                </a:solidFill>
              </a:rPr>
              <a:t>The tower is still Berlin's highest structure and offers fantastic views of the city.</a:t>
            </a:r>
          </a:p>
          <a:p>
            <a:endParaRPr lang="en-GB" sz="1400" b="0" dirty="0">
              <a:solidFill>
                <a:schemeClr val="bg1"/>
              </a:solidFill>
            </a:endParaRPr>
          </a:p>
          <a:p>
            <a:r>
              <a:rPr lang="en-GB" sz="1400" b="0" dirty="0">
                <a:solidFill>
                  <a:schemeClr val="bg1"/>
                </a:solidFill>
              </a:rPr>
              <a:t>Take a moment out in the revolving café at the top!</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12335" y="0"/>
            <a:ext cx="4931664" cy="6857998"/>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6676" y="1239012"/>
            <a:ext cx="3488182" cy="1781257"/>
          </a:xfrm>
          <a:prstGeom prst="rect">
            <a:avLst/>
          </a:prstGeom>
        </p:spPr>
        <p:txBody>
          <a:bodyPr vert="horz" wrap="square" lIns="0" tIns="118110" rIns="0" bIns="0" rtlCol="0">
            <a:spAutoFit/>
          </a:bodyPr>
          <a:lstStyle/>
          <a:p>
            <a:r>
              <a:rPr lang="en-GB" sz="3600" dirty="0"/>
              <a:t>Checkpoint Charlie Museum</a:t>
            </a:r>
          </a:p>
        </p:txBody>
      </p:sp>
      <p:sp>
        <p:nvSpPr>
          <p:cNvPr id="8" name="object 8"/>
          <p:cNvSpPr txBox="1"/>
          <p:nvPr/>
        </p:nvSpPr>
        <p:spPr>
          <a:xfrm>
            <a:off x="476676" y="3379808"/>
            <a:ext cx="2902585" cy="1518920"/>
          </a:xfrm>
          <a:prstGeom prst="rect">
            <a:avLst/>
          </a:prstGeom>
        </p:spPr>
        <p:txBody>
          <a:bodyPr vert="horz" wrap="square" lIns="0" tIns="12065" rIns="0" bIns="0" rtlCol="0">
            <a:spAutoFit/>
          </a:bodyPr>
          <a:lstStyle/>
          <a:p>
            <a:r>
              <a:rPr lang="en-GB" sz="1400" b="0" dirty="0">
                <a:solidFill>
                  <a:schemeClr val="bg1"/>
                </a:solidFill>
              </a:rPr>
              <a:t>The Checkpoint Charlie Museum is a private museum in Berlin. It is named after the famous crossing point on the Berlin Wall and was created to document the so-called "best border security system in the world".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3625E7C-2115-8081-778D-018DA04C1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590" y="0"/>
            <a:ext cx="493141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179321"/>
            <a:ext cx="3284220" cy="1564018"/>
          </a:xfrm>
          <a:prstGeom prst="rect">
            <a:avLst/>
          </a:prstGeom>
        </p:spPr>
        <p:txBody>
          <a:bodyPr vert="horz" wrap="square" lIns="0" tIns="451612" rIns="0" bIns="0" rtlCol="0">
            <a:spAutoFit/>
          </a:bodyPr>
          <a:lstStyle/>
          <a:p>
            <a:pPr marL="12700">
              <a:lnSpc>
                <a:spcPct val="100000"/>
              </a:lnSpc>
              <a:spcBef>
                <a:spcPts val="100"/>
              </a:spcBef>
            </a:pPr>
            <a:r>
              <a:rPr lang="en-US" spc="-10" dirty="0"/>
              <a:t>East Side Gallery</a:t>
            </a:r>
            <a:endParaRPr spc="-10" dirty="0"/>
          </a:p>
        </p:txBody>
      </p:sp>
      <p:sp>
        <p:nvSpPr>
          <p:cNvPr id="8" name="object 8"/>
          <p:cNvSpPr txBox="1"/>
          <p:nvPr/>
        </p:nvSpPr>
        <p:spPr>
          <a:xfrm>
            <a:off x="474218" y="3048000"/>
            <a:ext cx="2873375" cy="1951175"/>
          </a:xfrm>
          <a:prstGeom prst="rect">
            <a:avLst/>
          </a:prstGeom>
        </p:spPr>
        <p:txBody>
          <a:bodyPr vert="horz" wrap="square" lIns="0" tIns="12065" rIns="0" bIns="0" rtlCol="0">
            <a:spAutoFit/>
          </a:bodyPr>
          <a:lstStyle/>
          <a:p>
            <a:r>
              <a:rPr lang="en-GB" sz="1400" b="0" dirty="0">
                <a:solidFill>
                  <a:schemeClr val="bg1"/>
                </a:solidFill>
              </a:rPr>
              <a:t>Throughout the city you will see a wide range of street art but the Berlin Wall East Side Gallery is where to go if you are a fan. </a:t>
            </a:r>
          </a:p>
          <a:p>
            <a:endParaRPr lang="en-GB" sz="1400" dirty="0">
              <a:solidFill>
                <a:schemeClr val="bg1"/>
              </a:solidFill>
            </a:endParaRPr>
          </a:p>
          <a:p>
            <a:r>
              <a:rPr lang="en-GB" sz="1400" b="0" dirty="0">
                <a:solidFill>
                  <a:schemeClr val="bg1"/>
                </a:solidFill>
              </a:rPr>
              <a:t>A 1.3 km-long section of the wall is dedicated to art with approximately 106 paintings to see making it the largest open air gallery in the world!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CC901657-95AF-7C53-26DB-4BE424E32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590" y="0"/>
            <a:ext cx="493141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209804" y="1243781"/>
            <a:ext cx="3792982" cy="1564018"/>
          </a:xfrm>
          <a:prstGeom prst="rect">
            <a:avLst/>
          </a:prstGeom>
        </p:spPr>
        <p:txBody>
          <a:bodyPr vert="horz" wrap="square" lIns="0" tIns="451612" rIns="0" bIns="0" rtlCol="0">
            <a:spAutoFit/>
          </a:bodyPr>
          <a:lstStyle/>
          <a:p>
            <a:pPr marL="12700">
              <a:spcBef>
                <a:spcPts val="100"/>
              </a:spcBef>
            </a:pPr>
            <a:r>
              <a:rPr lang="en-GB" sz="3600" dirty="0"/>
              <a:t>Sachsenhausen</a:t>
            </a:r>
            <a:br>
              <a:rPr lang="en-GB" sz="3600" dirty="0"/>
            </a:br>
            <a:endParaRPr spc="-10" dirty="0"/>
          </a:p>
        </p:txBody>
      </p:sp>
      <p:sp>
        <p:nvSpPr>
          <p:cNvPr id="8" name="object 8"/>
          <p:cNvSpPr txBox="1"/>
          <p:nvPr/>
        </p:nvSpPr>
        <p:spPr>
          <a:xfrm>
            <a:off x="437642" y="2590800"/>
            <a:ext cx="2851150" cy="3028393"/>
          </a:xfrm>
          <a:prstGeom prst="rect">
            <a:avLst/>
          </a:prstGeom>
        </p:spPr>
        <p:txBody>
          <a:bodyPr vert="horz" wrap="square" lIns="0" tIns="12065" rIns="0" bIns="0" rtlCol="0">
            <a:spAutoFit/>
          </a:bodyPr>
          <a:lstStyle/>
          <a:p>
            <a:r>
              <a:rPr lang="en-GB" sz="1400" b="0" dirty="0">
                <a:solidFill>
                  <a:schemeClr val="bg1"/>
                </a:solidFill>
              </a:rPr>
              <a:t>Self-guided tour of the former Nazi concentration Camp at Sachsenhausen, 31km from Berlin.</a:t>
            </a:r>
          </a:p>
          <a:p>
            <a:r>
              <a:rPr lang="en-GB" sz="1400" b="0" dirty="0">
                <a:solidFill>
                  <a:schemeClr val="bg1"/>
                </a:solidFill>
              </a:rPr>
              <a:t> </a:t>
            </a:r>
          </a:p>
          <a:p>
            <a:r>
              <a:rPr lang="en-GB" sz="1400" b="0" dirty="0">
                <a:solidFill>
                  <a:schemeClr val="bg1"/>
                </a:solidFill>
              </a:rPr>
              <a:t>From 1936 to 1945 more than 200,000 people were imprisoned here and only 3,000 sick prisoners were liberated in 1945.</a:t>
            </a:r>
          </a:p>
          <a:p>
            <a:endParaRPr lang="en-GB" sz="1400" b="0" dirty="0">
              <a:solidFill>
                <a:schemeClr val="bg1"/>
              </a:solidFill>
            </a:endParaRPr>
          </a:p>
          <a:p>
            <a:r>
              <a:rPr lang="en-GB" sz="1400" b="0" dirty="0">
                <a:solidFill>
                  <a:schemeClr val="bg1"/>
                </a:solidFill>
              </a:rPr>
              <a:t>It is an important historical site for students of 20th century European history and the atrocities perpetrated by the Nazis and then the Soviet Union.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4DC92241-1742-7F92-D08B-70E8C4C2E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590" y="0"/>
            <a:ext cx="492649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259798" y="882999"/>
            <a:ext cx="3692995" cy="2672014"/>
          </a:xfrm>
          <a:prstGeom prst="rect">
            <a:avLst/>
          </a:prstGeom>
        </p:spPr>
        <p:txBody>
          <a:bodyPr vert="horz" wrap="square" lIns="0" tIns="451612" rIns="0" bIns="0" rtlCol="0">
            <a:spAutoFit/>
          </a:bodyPr>
          <a:lstStyle/>
          <a:p>
            <a:pPr marL="12700">
              <a:spcBef>
                <a:spcPts val="100"/>
              </a:spcBef>
            </a:pPr>
            <a:r>
              <a:rPr lang="en-GB" sz="3600" dirty="0"/>
              <a:t>Bauhaus Archive Museum of Design</a:t>
            </a:r>
            <a:br>
              <a:rPr lang="en-GB" sz="3600" dirty="0"/>
            </a:br>
            <a:endParaRPr spc="-10" dirty="0"/>
          </a:p>
        </p:txBody>
      </p:sp>
      <p:sp>
        <p:nvSpPr>
          <p:cNvPr id="8" name="object 8"/>
          <p:cNvSpPr txBox="1"/>
          <p:nvPr/>
        </p:nvSpPr>
        <p:spPr>
          <a:xfrm>
            <a:off x="313788" y="3209508"/>
            <a:ext cx="3374038" cy="2597506"/>
          </a:xfrm>
          <a:prstGeom prst="rect">
            <a:avLst/>
          </a:prstGeom>
        </p:spPr>
        <p:txBody>
          <a:bodyPr vert="horz" wrap="square" lIns="0" tIns="12065" rIns="0" bIns="0" rtlCol="0">
            <a:spAutoFit/>
          </a:bodyPr>
          <a:lstStyle/>
          <a:p>
            <a:r>
              <a:rPr lang="en-GB" sz="1400" b="0" dirty="0">
                <a:solidFill>
                  <a:schemeClr val="bg1"/>
                </a:solidFill>
              </a:rPr>
              <a:t>For anyone with an interest in architecture, design or art, the Bauhaus archive will tell you a story that will fascinate and inspire.</a:t>
            </a:r>
          </a:p>
          <a:p>
            <a:endParaRPr lang="en-GB" sz="1400" b="0" dirty="0">
              <a:solidFill>
                <a:schemeClr val="bg1"/>
              </a:solidFill>
            </a:endParaRPr>
          </a:p>
          <a:p>
            <a:r>
              <a:rPr lang="en-GB" sz="1400" b="0" dirty="0">
                <a:solidFill>
                  <a:schemeClr val="bg1"/>
                </a:solidFill>
              </a:rPr>
              <a:t>The Bauhaus movement was possibly the most important in the school of architecture over the whole of the 20th Century. From furniture and ceramics to photography, stage pieces and everything in between, you’ll be given an insight into the origins of the movement and its ongoing legacy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4DE205-A3C3-19C1-69B8-4E6AA870A71D}"/>
              </a:ext>
            </a:extLst>
          </p:cNvPr>
          <p:cNvPicPr>
            <a:picLocks noChangeAspect="1"/>
          </p:cNvPicPr>
          <p:nvPr/>
        </p:nvPicPr>
        <p:blipFill>
          <a:blip r:embed="rId2"/>
          <a:stretch>
            <a:fillRect/>
          </a:stretch>
        </p:blipFill>
        <p:spPr>
          <a:xfrm>
            <a:off x="4212590" y="0"/>
            <a:ext cx="4931410" cy="6858000"/>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9134" y="1336358"/>
            <a:ext cx="2688844" cy="1227259"/>
          </a:xfrm>
          <a:prstGeom prst="rect">
            <a:avLst/>
          </a:prstGeom>
        </p:spPr>
        <p:txBody>
          <a:bodyPr vert="horz" wrap="square" lIns="0" tIns="118110" rIns="0" bIns="0" rtlCol="0">
            <a:spAutoFit/>
          </a:bodyPr>
          <a:lstStyle/>
          <a:p>
            <a:r>
              <a:rPr lang="en-GB" sz="3600" dirty="0"/>
              <a:t>Topography of Terror</a:t>
            </a:r>
          </a:p>
        </p:txBody>
      </p:sp>
      <p:sp>
        <p:nvSpPr>
          <p:cNvPr id="8" name="object 8"/>
          <p:cNvSpPr txBox="1"/>
          <p:nvPr/>
        </p:nvSpPr>
        <p:spPr>
          <a:xfrm>
            <a:off x="474218" y="2776577"/>
            <a:ext cx="2942590" cy="1304844"/>
          </a:xfrm>
          <a:prstGeom prst="rect">
            <a:avLst/>
          </a:prstGeom>
        </p:spPr>
        <p:txBody>
          <a:bodyPr vert="horz" wrap="square" lIns="0" tIns="12065" rIns="0" bIns="0" rtlCol="0">
            <a:spAutoFit/>
          </a:bodyPr>
          <a:lstStyle/>
          <a:p>
            <a:r>
              <a:rPr lang="en-GB" sz="1400" b="0" dirty="0">
                <a:solidFill>
                  <a:schemeClr val="bg1"/>
                </a:solidFill>
              </a:rPr>
              <a:t>Explore the Topography of Terror, a permanent exhibition featuring information on the brutal regime run by Nazi officials and held at the site of buildings where the Gestapo and SS were located from 1933 to 1945</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9E770364-309C-9BCC-61A1-2628FF3BA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590" y="0"/>
            <a:ext cx="493141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24581"/>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179321"/>
            <a:ext cx="3284220" cy="2363468"/>
          </a:xfrm>
          <a:prstGeom prst="rect">
            <a:avLst/>
          </a:prstGeom>
        </p:spPr>
        <p:txBody>
          <a:bodyPr vert="horz" wrap="square" lIns="0" tIns="118110" rIns="0" bIns="0" rtlCol="0">
            <a:spAutoFit/>
          </a:bodyPr>
          <a:lstStyle/>
          <a:p>
            <a:pPr marL="12700" marR="5080">
              <a:lnSpc>
                <a:spcPts val="3460"/>
              </a:lnSpc>
              <a:spcBef>
                <a:spcPts val="930"/>
              </a:spcBef>
            </a:pPr>
            <a:r>
              <a:rPr lang="en-GB" sz="3600" dirty="0"/>
              <a:t>Memorial to the Murdered Jews of Europe</a:t>
            </a:r>
            <a:br>
              <a:rPr lang="en-GB" sz="3600" dirty="0"/>
            </a:br>
            <a:endParaRPr spc="-10" dirty="0"/>
          </a:p>
        </p:txBody>
      </p:sp>
      <p:sp>
        <p:nvSpPr>
          <p:cNvPr id="8" name="object 8"/>
          <p:cNvSpPr txBox="1"/>
          <p:nvPr/>
        </p:nvSpPr>
        <p:spPr>
          <a:xfrm>
            <a:off x="486508" y="3331238"/>
            <a:ext cx="2873375" cy="1520288"/>
          </a:xfrm>
          <a:prstGeom prst="rect">
            <a:avLst/>
          </a:prstGeom>
        </p:spPr>
        <p:txBody>
          <a:bodyPr vert="horz" wrap="square" lIns="0" tIns="12065" rIns="0" bIns="0" rtlCol="0">
            <a:spAutoFit/>
          </a:bodyPr>
          <a:lstStyle/>
          <a:p>
            <a:r>
              <a:rPr lang="en-GB" sz="1400" b="0" dirty="0">
                <a:solidFill>
                  <a:schemeClr val="bg1"/>
                </a:solidFill>
              </a:rPr>
              <a:t>Located in the centre of Berlin, the memorial honours and remembers the six million Jewish victims of the Holocaust. The striking display features 2,711 concrete blocks, arranged to appear like graves, and is called the Field of Stelae.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E94E362A-75CA-8CCD-D8B2-0E9019A335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590" y="0"/>
            <a:ext cx="493141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64185" y="1888864"/>
            <a:ext cx="3284220" cy="1016945"/>
          </a:xfrm>
          <a:prstGeom prst="rect">
            <a:avLst/>
          </a:prstGeom>
        </p:spPr>
        <p:txBody>
          <a:bodyPr vert="horz" wrap="square" lIns="0" tIns="118110" rIns="0" bIns="0" rtlCol="0">
            <a:spAutoFit/>
          </a:bodyPr>
          <a:lstStyle/>
          <a:p>
            <a:pPr marL="12700" marR="5080">
              <a:lnSpc>
                <a:spcPts val="3460"/>
              </a:lnSpc>
              <a:spcBef>
                <a:spcPts val="930"/>
              </a:spcBef>
            </a:pPr>
            <a:r>
              <a:rPr lang="en-US" spc="-150" dirty="0"/>
              <a:t>Berlin River Cruise</a:t>
            </a:r>
            <a:endParaRPr spc="-140" dirty="0"/>
          </a:p>
        </p:txBody>
      </p:sp>
      <p:sp>
        <p:nvSpPr>
          <p:cNvPr id="8" name="object 8"/>
          <p:cNvSpPr txBox="1"/>
          <p:nvPr/>
        </p:nvSpPr>
        <p:spPr>
          <a:xfrm>
            <a:off x="469302" y="3185290"/>
            <a:ext cx="2957195" cy="671338"/>
          </a:xfrm>
          <a:prstGeom prst="rect">
            <a:avLst/>
          </a:prstGeom>
        </p:spPr>
        <p:txBody>
          <a:bodyPr vert="horz" wrap="square" lIns="0" tIns="12065" rIns="0" bIns="0" rtlCol="0">
            <a:spAutoFit/>
          </a:bodyPr>
          <a:lstStyle/>
          <a:p>
            <a:pPr marL="12700" marR="5080">
              <a:spcBef>
                <a:spcPts val="95"/>
              </a:spcBef>
            </a:pPr>
            <a:r>
              <a:rPr lang="en-GB" sz="1400" b="0" dirty="0">
                <a:solidFill>
                  <a:schemeClr val="bg1"/>
                </a:solidFill>
              </a:rPr>
              <a:t>Cruise along the Spree River to see Berlin from the water.</a:t>
            </a:r>
          </a:p>
          <a:p>
            <a:pPr marL="12700" marR="5080">
              <a:lnSpc>
                <a:spcPct val="100000"/>
              </a:lnSpc>
              <a:spcBef>
                <a:spcPts val="95"/>
              </a:spcBef>
            </a:pPr>
            <a:endParaRPr sz="1400" dirty="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1B5FB63E-DA8C-B609-B090-32765721D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590" y="2458"/>
            <a:ext cx="493141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2458"/>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179321"/>
            <a:ext cx="3284220" cy="1564018"/>
          </a:xfrm>
          <a:prstGeom prst="rect">
            <a:avLst/>
          </a:prstGeom>
        </p:spPr>
        <p:txBody>
          <a:bodyPr vert="horz" wrap="square" lIns="0" tIns="451612" rIns="0" bIns="0" rtlCol="0">
            <a:spAutoFit/>
          </a:bodyPr>
          <a:lstStyle/>
          <a:p>
            <a:pPr marL="12700">
              <a:lnSpc>
                <a:spcPct val="100000"/>
              </a:lnSpc>
              <a:spcBef>
                <a:spcPts val="100"/>
              </a:spcBef>
            </a:pPr>
            <a:r>
              <a:rPr lang="en-US" spc="-10" dirty="0"/>
              <a:t>Underground Tour</a:t>
            </a:r>
            <a:endParaRPr spc="-10" dirty="0"/>
          </a:p>
        </p:txBody>
      </p:sp>
      <p:sp>
        <p:nvSpPr>
          <p:cNvPr id="8" name="object 8"/>
          <p:cNvSpPr txBox="1"/>
          <p:nvPr/>
        </p:nvSpPr>
        <p:spPr>
          <a:xfrm>
            <a:off x="563372" y="2971800"/>
            <a:ext cx="2990998" cy="1951175"/>
          </a:xfrm>
          <a:prstGeom prst="rect">
            <a:avLst/>
          </a:prstGeom>
        </p:spPr>
        <p:txBody>
          <a:bodyPr vert="horz" wrap="square" lIns="0" tIns="12065" rIns="0" bIns="0" rtlCol="0">
            <a:spAutoFit/>
          </a:bodyPr>
          <a:lstStyle/>
          <a:p>
            <a:r>
              <a:rPr lang="en-GB" sz="1400" b="0" dirty="0">
                <a:solidFill>
                  <a:schemeClr val="bg1"/>
                </a:solidFill>
              </a:rPr>
              <a:t>Hundreds of people walk past a green door in the Gesundbrunnen underground railway station, unaware that, behind it, lies a subterranean labyrinth full of history just waiting to be experienced.</a:t>
            </a:r>
          </a:p>
          <a:p>
            <a:endParaRPr lang="en-GB" sz="1400" b="0" dirty="0">
              <a:solidFill>
                <a:schemeClr val="bg1"/>
              </a:solidFill>
            </a:endParaRPr>
          </a:p>
          <a:p>
            <a:r>
              <a:rPr lang="en-GB" sz="1400" b="0" dirty="0">
                <a:solidFill>
                  <a:schemeClr val="bg1"/>
                </a:solidFill>
              </a:rPr>
              <a:t>Don your hard hat and head down beneath the city!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sp>
        <p:nvSpPr>
          <p:cNvPr id="3" name="object 3"/>
          <p:cNvSpPr txBox="1">
            <a:spLocks noGrp="1"/>
          </p:cNvSpPr>
          <p:nvPr>
            <p:ph type="title"/>
          </p:nvPr>
        </p:nvSpPr>
        <p:spPr>
          <a:xfrm>
            <a:off x="474218" y="273812"/>
            <a:ext cx="2761615" cy="2305685"/>
          </a:xfrm>
          <a:prstGeom prst="rect">
            <a:avLst/>
          </a:prstGeom>
        </p:spPr>
        <p:txBody>
          <a:bodyPr vert="horz" wrap="square" lIns="0" tIns="146685" rIns="0" bIns="0" rtlCol="0">
            <a:spAutoFit/>
          </a:bodyPr>
          <a:lstStyle/>
          <a:p>
            <a:pPr marL="12700" marR="5080">
              <a:lnSpc>
                <a:spcPct val="80000"/>
              </a:lnSpc>
              <a:spcBef>
                <a:spcPts val="1155"/>
              </a:spcBef>
            </a:pPr>
            <a:r>
              <a:rPr sz="4400" dirty="0"/>
              <a:t>We</a:t>
            </a:r>
            <a:r>
              <a:rPr sz="4400" spc="-105" dirty="0"/>
              <a:t> </a:t>
            </a:r>
            <a:r>
              <a:rPr sz="4400" spc="-20" dirty="0"/>
              <a:t>help </a:t>
            </a:r>
            <a:r>
              <a:rPr sz="4400" spc="-10" dirty="0"/>
              <a:t>students </a:t>
            </a:r>
            <a:r>
              <a:rPr sz="4400" dirty="0"/>
              <a:t>reach</a:t>
            </a:r>
            <a:r>
              <a:rPr sz="4400" spc="-110" dirty="0"/>
              <a:t> </a:t>
            </a:r>
            <a:r>
              <a:rPr sz="4400" spc="-25" dirty="0"/>
              <a:t>new </a:t>
            </a:r>
            <a:r>
              <a:rPr sz="4400" spc="-10" dirty="0"/>
              <a:t>heights</a:t>
            </a:r>
            <a:endParaRPr sz="4400"/>
          </a:p>
        </p:txBody>
      </p:sp>
      <p:sp>
        <p:nvSpPr>
          <p:cNvPr id="4" name="object 4"/>
          <p:cNvSpPr txBox="1"/>
          <p:nvPr/>
        </p:nvSpPr>
        <p:spPr>
          <a:xfrm>
            <a:off x="474218" y="3241801"/>
            <a:ext cx="3190240" cy="2585720"/>
          </a:xfrm>
          <a:prstGeom prst="rect">
            <a:avLst/>
          </a:prstGeom>
        </p:spPr>
        <p:txBody>
          <a:bodyPr vert="horz" wrap="square" lIns="0" tIns="12065" rIns="0" bIns="0" rtlCol="0">
            <a:spAutoFit/>
          </a:bodyPr>
          <a:lstStyle/>
          <a:p>
            <a:pPr marL="12700" marR="65405">
              <a:lnSpc>
                <a:spcPct val="100000"/>
              </a:lnSpc>
              <a:spcBef>
                <a:spcPts val="95"/>
              </a:spcBef>
            </a:pPr>
            <a:r>
              <a:rPr sz="1400" b="1" spc="-10" dirty="0">
                <a:solidFill>
                  <a:srgbClr val="FFFFFF"/>
                </a:solidFill>
                <a:latin typeface="Arial"/>
                <a:cs typeface="Arial"/>
              </a:rPr>
              <a:t>Voyager</a:t>
            </a:r>
            <a:r>
              <a:rPr sz="1400" b="1" spc="-40" dirty="0">
                <a:solidFill>
                  <a:srgbClr val="FFFFFF"/>
                </a:solidFill>
                <a:latin typeface="Arial"/>
                <a:cs typeface="Arial"/>
              </a:rPr>
              <a:t> </a:t>
            </a:r>
            <a:r>
              <a:rPr sz="1400" b="1" dirty="0">
                <a:solidFill>
                  <a:srgbClr val="FFFFFF"/>
                </a:solidFill>
                <a:latin typeface="Arial"/>
                <a:cs typeface="Arial"/>
              </a:rPr>
              <a:t>School</a:t>
            </a:r>
            <a:r>
              <a:rPr sz="1400" b="1" spc="-45" dirty="0">
                <a:solidFill>
                  <a:srgbClr val="FFFFFF"/>
                </a:solidFill>
                <a:latin typeface="Arial"/>
                <a:cs typeface="Arial"/>
              </a:rPr>
              <a:t> </a:t>
            </a:r>
            <a:r>
              <a:rPr sz="1400" b="1" spc="-10" dirty="0">
                <a:solidFill>
                  <a:srgbClr val="FFFFFF"/>
                </a:solidFill>
                <a:latin typeface="Arial"/>
                <a:cs typeface="Arial"/>
              </a:rPr>
              <a:t>Travel</a:t>
            </a:r>
            <a:r>
              <a:rPr sz="1400" b="1" spc="-55" dirty="0">
                <a:solidFill>
                  <a:srgbClr val="FFFFFF"/>
                </a:solidFill>
                <a:latin typeface="Arial"/>
                <a:cs typeface="Arial"/>
              </a:rPr>
              <a:t> </a:t>
            </a:r>
            <a:r>
              <a:rPr sz="1400" dirty="0">
                <a:solidFill>
                  <a:srgbClr val="FFFFFF"/>
                </a:solidFill>
                <a:latin typeface="Arial"/>
                <a:cs typeface="Arial"/>
              </a:rPr>
              <a:t>specialises</a:t>
            </a:r>
            <a:r>
              <a:rPr sz="1400" spc="-65" dirty="0">
                <a:solidFill>
                  <a:srgbClr val="FFFFFF"/>
                </a:solidFill>
                <a:latin typeface="Arial"/>
                <a:cs typeface="Arial"/>
              </a:rPr>
              <a:t> </a:t>
            </a:r>
            <a:r>
              <a:rPr sz="1400" spc="-25" dirty="0">
                <a:solidFill>
                  <a:srgbClr val="FFFFFF"/>
                </a:solidFill>
                <a:latin typeface="Arial"/>
                <a:cs typeface="Arial"/>
              </a:rPr>
              <a:t>in </a:t>
            </a:r>
            <a:r>
              <a:rPr sz="1400" dirty="0">
                <a:solidFill>
                  <a:srgbClr val="FFFFFF"/>
                </a:solidFill>
                <a:latin typeface="Arial"/>
                <a:cs typeface="Arial"/>
              </a:rPr>
              <a:t>educational</a:t>
            </a:r>
            <a:r>
              <a:rPr sz="1400" spc="-45" dirty="0">
                <a:solidFill>
                  <a:srgbClr val="FFFFFF"/>
                </a:solidFill>
                <a:latin typeface="Arial"/>
                <a:cs typeface="Arial"/>
              </a:rPr>
              <a:t> </a:t>
            </a:r>
            <a:r>
              <a:rPr sz="1400" dirty="0">
                <a:solidFill>
                  <a:srgbClr val="FFFFFF"/>
                </a:solidFill>
                <a:latin typeface="Arial"/>
                <a:cs typeface="Arial"/>
              </a:rPr>
              <a:t>school</a:t>
            </a:r>
            <a:r>
              <a:rPr sz="1400" spc="-30" dirty="0">
                <a:solidFill>
                  <a:srgbClr val="FFFFFF"/>
                </a:solidFill>
                <a:latin typeface="Arial"/>
                <a:cs typeface="Arial"/>
              </a:rPr>
              <a:t> </a:t>
            </a:r>
            <a:r>
              <a:rPr sz="1400" dirty="0">
                <a:solidFill>
                  <a:srgbClr val="FFFFFF"/>
                </a:solidFill>
                <a:latin typeface="Arial"/>
                <a:cs typeface="Arial"/>
              </a:rPr>
              <a:t>trips</a:t>
            </a:r>
            <a:r>
              <a:rPr sz="1400" spc="-35" dirty="0">
                <a:solidFill>
                  <a:srgbClr val="FFFFFF"/>
                </a:solidFill>
                <a:latin typeface="Arial"/>
                <a:cs typeface="Arial"/>
              </a:rPr>
              <a:t> </a:t>
            </a:r>
            <a:r>
              <a:rPr sz="1400" dirty="0">
                <a:solidFill>
                  <a:srgbClr val="FFFFFF"/>
                </a:solidFill>
                <a:latin typeface="Arial"/>
                <a:cs typeface="Arial"/>
              </a:rPr>
              <a:t>where</a:t>
            </a:r>
            <a:r>
              <a:rPr sz="1400" spc="-30" dirty="0">
                <a:solidFill>
                  <a:srgbClr val="FFFFFF"/>
                </a:solidFill>
                <a:latin typeface="Arial"/>
                <a:cs typeface="Arial"/>
              </a:rPr>
              <a:t> </a:t>
            </a:r>
            <a:r>
              <a:rPr sz="1400" spc="-10" dirty="0">
                <a:solidFill>
                  <a:srgbClr val="FFFFFF"/>
                </a:solidFill>
                <a:latin typeface="Arial"/>
                <a:cs typeface="Arial"/>
              </a:rPr>
              <a:t>students </a:t>
            </a:r>
            <a:r>
              <a:rPr sz="1400" dirty="0">
                <a:solidFill>
                  <a:srgbClr val="FFFFFF"/>
                </a:solidFill>
                <a:latin typeface="Arial"/>
                <a:cs typeface="Arial"/>
              </a:rPr>
              <a:t>can</a:t>
            </a:r>
            <a:r>
              <a:rPr sz="1400" spc="-20" dirty="0">
                <a:solidFill>
                  <a:srgbClr val="FFFFFF"/>
                </a:solidFill>
                <a:latin typeface="Arial"/>
                <a:cs typeface="Arial"/>
              </a:rPr>
              <a:t> </a:t>
            </a:r>
            <a:r>
              <a:rPr sz="1400" dirty="0">
                <a:solidFill>
                  <a:srgbClr val="FFFFFF"/>
                </a:solidFill>
                <a:latin typeface="Arial"/>
                <a:cs typeface="Arial"/>
              </a:rPr>
              <a:t>learn,</a:t>
            </a:r>
            <a:r>
              <a:rPr sz="1400" spc="-30" dirty="0">
                <a:solidFill>
                  <a:srgbClr val="FFFFFF"/>
                </a:solidFill>
                <a:latin typeface="Arial"/>
                <a:cs typeface="Arial"/>
              </a:rPr>
              <a:t> </a:t>
            </a:r>
            <a:r>
              <a:rPr sz="1400" dirty="0">
                <a:solidFill>
                  <a:srgbClr val="FFFFFF"/>
                </a:solidFill>
                <a:latin typeface="Arial"/>
                <a:cs typeface="Arial"/>
              </a:rPr>
              <a:t>thrive</a:t>
            </a:r>
            <a:r>
              <a:rPr sz="1400" spc="-25" dirty="0">
                <a:solidFill>
                  <a:srgbClr val="FFFFFF"/>
                </a:solidFill>
                <a:latin typeface="Arial"/>
                <a:cs typeface="Arial"/>
              </a:rPr>
              <a:t> </a:t>
            </a:r>
            <a:r>
              <a:rPr sz="1400" dirty="0">
                <a:solidFill>
                  <a:srgbClr val="FFFFFF"/>
                </a:solidFill>
                <a:latin typeface="Arial"/>
                <a:cs typeface="Arial"/>
              </a:rPr>
              <a:t>and</a:t>
            </a:r>
            <a:r>
              <a:rPr sz="1400" spc="-20" dirty="0">
                <a:solidFill>
                  <a:srgbClr val="FFFFFF"/>
                </a:solidFill>
                <a:latin typeface="Arial"/>
                <a:cs typeface="Arial"/>
              </a:rPr>
              <a:t> </a:t>
            </a:r>
            <a:r>
              <a:rPr sz="1400" dirty="0">
                <a:solidFill>
                  <a:srgbClr val="FFFFFF"/>
                </a:solidFill>
                <a:latin typeface="Arial"/>
                <a:cs typeface="Arial"/>
              </a:rPr>
              <a:t>achieve</a:t>
            </a:r>
            <a:r>
              <a:rPr sz="1400" spc="-30" dirty="0">
                <a:solidFill>
                  <a:srgbClr val="FFFFFF"/>
                </a:solidFill>
                <a:latin typeface="Arial"/>
                <a:cs typeface="Arial"/>
              </a:rPr>
              <a:t> </a:t>
            </a:r>
            <a:r>
              <a:rPr sz="1400" spc="-20" dirty="0">
                <a:solidFill>
                  <a:srgbClr val="FFFFFF"/>
                </a:solidFill>
                <a:latin typeface="Arial"/>
                <a:cs typeface="Arial"/>
              </a:rPr>
              <a:t>their </a:t>
            </a:r>
            <a:r>
              <a:rPr sz="1400" dirty="0">
                <a:solidFill>
                  <a:srgbClr val="FFFFFF"/>
                </a:solidFill>
                <a:latin typeface="Arial"/>
                <a:cs typeface="Arial"/>
              </a:rPr>
              <a:t>potential</a:t>
            </a:r>
            <a:r>
              <a:rPr sz="1400" spc="-40" dirty="0">
                <a:solidFill>
                  <a:srgbClr val="FFFFFF"/>
                </a:solidFill>
                <a:latin typeface="Arial"/>
                <a:cs typeface="Arial"/>
              </a:rPr>
              <a:t> </a:t>
            </a:r>
            <a:r>
              <a:rPr sz="1400" dirty="0">
                <a:solidFill>
                  <a:srgbClr val="FFFFFF"/>
                </a:solidFill>
                <a:latin typeface="Arial"/>
                <a:cs typeface="Arial"/>
              </a:rPr>
              <a:t>outside</a:t>
            </a:r>
            <a:r>
              <a:rPr sz="1400" spc="-50" dirty="0">
                <a:solidFill>
                  <a:srgbClr val="FFFFFF"/>
                </a:solidFill>
                <a:latin typeface="Arial"/>
                <a:cs typeface="Arial"/>
              </a:rPr>
              <a:t> </a:t>
            </a:r>
            <a:r>
              <a:rPr sz="1400" dirty="0">
                <a:solidFill>
                  <a:srgbClr val="FFFFFF"/>
                </a:solidFill>
                <a:latin typeface="Arial"/>
                <a:cs typeface="Arial"/>
              </a:rPr>
              <a:t>the</a:t>
            </a:r>
            <a:r>
              <a:rPr sz="1400" spc="-35" dirty="0">
                <a:solidFill>
                  <a:srgbClr val="FFFFFF"/>
                </a:solidFill>
                <a:latin typeface="Arial"/>
                <a:cs typeface="Arial"/>
              </a:rPr>
              <a:t> </a:t>
            </a:r>
            <a:r>
              <a:rPr sz="1400" spc="-10" dirty="0">
                <a:solidFill>
                  <a:srgbClr val="FFFFFF"/>
                </a:solidFill>
                <a:latin typeface="Arial"/>
                <a:cs typeface="Arial"/>
              </a:rPr>
              <a:t>classroom.</a:t>
            </a:r>
            <a:endParaRPr sz="1400">
              <a:latin typeface="Arial"/>
              <a:cs typeface="Arial"/>
            </a:endParaRPr>
          </a:p>
          <a:p>
            <a:pPr>
              <a:lnSpc>
                <a:spcPct val="100000"/>
              </a:lnSpc>
              <a:spcBef>
                <a:spcPts val="70"/>
              </a:spcBef>
            </a:pPr>
            <a:endParaRPr sz="1400">
              <a:latin typeface="Arial"/>
              <a:cs typeface="Arial"/>
            </a:endParaRPr>
          </a:p>
          <a:p>
            <a:pPr marL="12700" marR="5080" algn="just">
              <a:lnSpc>
                <a:spcPct val="100000"/>
              </a:lnSpc>
            </a:pPr>
            <a:r>
              <a:rPr sz="1400" dirty="0">
                <a:solidFill>
                  <a:srgbClr val="FFFFFF"/>
                </a:solidFill>
                <a:latin typeface="Arial"/>
                <a:cs typeface="Arial"/>
              </a:rPr>
              <a:t>We</a:t>
            </a:r>
            <a:r>
              <a:rPr sz="1400" spc="-25" dirty="0">
                <a:solidFill>
                  <a:srgbClr val="FFFFFF"/>
                </a:solidFill>
                <a:latin typeface="Arial"/>
                <a:cs typeface="Arial"/>
              </a:rPr>
              <a:t> </a:t>
            </a:r>
            <a:r>
              <a:rPr sz="1400" dirty="0">
                <a:solidFill>
                  <a:srgbClr val="FFFFFF"/>
                </a:solidFill>
                <a:latin typeface="Arial"/>
                <a:cs typeface="Arial"/>
              </a:rPr>
              <a:t>believe</a:t>
            </a:r>
            <a:r>
              <a:rPr sz="1400" spc="-35" dirty="0">
                <a:solidFill>
                  <a:srgbClr val="FFFFFF"/>
                </a:solidFill>
                <a:latin typeface="Arial"/>
                <a:cs typeface="Arial"/>
              </a:rPr>
              <a:t> </a:t>
            </a:r>
            <a:r>
              <a:rPr sz="1400" dirty="0">
                <a:solidFill>
                  <a:srgbClr val="FFFFFF"/>
                </a:solidFill>
                <a:latin typeface="Arial"/>
                <a:cs typeface="Arial"/>
              </a:rPr>
              <a:t>that</a:t>
            </a:r>
            <a:r>
              <a:rPr sz="1400" spc="-30" dirty="0">
                <a:solidFill>
                  <a:srgbClr val="FFFFFF"/>
                </a:solidFill>
                <a:latin typeface="Arial"/>
                <a:cs typeface="Arial"/>
              </a:rPr>
              <a:t> </a:t>
            </a:r>
            <a:r>
              <a:rPr sz="1400" dirty="0">
                <a:solidFill>
                  <a:srgbClr val="FFFFFF"/>
                </a:solidFill>
                <a:latin typeface="Arial"/>
                <a:cs typeface="Arial"/>
              </a:rPr>
              <a:t>every</a:t>
            </a:r>
            <a:r>
              <a:rPr sz="1400" spc="-35" dirty="0">
                <a:solidFill>
                  <a:srgbClr val="FFFFFF"/>
                </a:solidFill>
                <a:latin typeface="Arial"/>
                <a:cs typeface="Arial"/>
              </a:rPr>
              <a:t> </a:t>
            </a:r>
            <a:r>
              <a:rPr sz="1400" dirty="0">
                <a:solidFill>
                  <a:srgbClr val="FFFFFF"/>
                </a:solidFill>
                <a:latin typeface="Arial"/>
                <a:cs typeface="Arial"/>
              </a:rPr>
              <a:t>school</a:t>
            </a:r>
            <a:r>
              <a:rPr sz="1400" spc="-45" dirty="0">
                <a:solidFill>
                  <a:srgbClr val="FFFFFF"/>
                </a:solidFill>
                <a:latin typeface="Arial"/>
                <a:cs typeface="Arial"/>
              </a:rPr>
              <a:t> </a:t>
            </a:r>
            <a:r>
              <a:rPr sz="1400" dirty="0">
                <a:solidFill>
                  <a:srgbClr val="FFFFFF"/>
                </a:solidFill>
                <a:latin typeface="Arial"/>
                <a:cs typeface="Arial"/>
              </a:rPr>
              <a:t>trip</a:t>
            </a:r>
            <a:r>
              <a:rPr sz="1400" spc="-25" dirty="0">
                <a:solidFill>
                  <a:srgbClr val="FFFFFF"/>
                </a:solidFill>
                <a:latin typeface="Arial"/>
                <a:cs typeface="Arial"/>
              </a:rPr>
              <a:t> </a:t>
            </a:r>
            <a:r>
              <a:rPr sz="1400" spc="-10" dirty="0">
                <a:solidFill>
                  <a:srgbClr val="FFFFFF"/>
                </a:solidFill>
                <a:latin typeface="Arial"/>
                <a:cs typeface="Arial"/>
              </a:rPr>
              <a:t>should </a:t>
            </a:r>
            <a:r>
              <a:rPr sz="1400" dirty="0">
                <a:solidFill>
                  <a:srgbClr val="FFFFFF"/>
                </a:solidFill>
                <a:latin typeface="Arial"/>
                <a:cs typeface="Arial"/>
              </a:rPr>
              <a:t>provide</a:t>
            </a:r>
            <a:r>
              <a:rPr sz="1400" spc="-45" dirty="0">
                <a:solidFill>
                  <a:srgbClr val="FFFFFF"/>
                </a:solidFill>
                <a:latin typeface="Arial"/>
                <a:cs typeface="Arial"/>
              </a:rPr>
              <a:t> </a:t>
            </a:r>
            <a:r>
              <a:rPr sz="1400" dirty="0">
                <a:solidFill>
                  <a:srgbClr val="FFFFFF"/>
                </a:solidFill>
                <a:latin typeface="Arial"/>
                <a:cs typeface="Arial"/>
              </a:rPr>
              <a:t>students</a:t>
            </a:r>
            <a:r>
              <a:rPr sz="1400" spc="-35" dirty="0">
                <a:solidFill>
                  <a:srgbClr val="FFFFFF"/>
                </a:solidFill>
                <a:latin typeface="Arial"/>
                <a:cs typeface="Arial"/>
              </a:rPr>
              <a:t> </a:t>
            </a:r>
            <a:r>
              <a:rPr sz="1400" dirty="0">
                <a:solidFill>
                  <a:srgbClr val="FFFFFF"/>
                </a:solidFill>
                <a:latin typeface="Arial"/>
                <a:cs typeface="Arial"/>
              </a:rPr>
              <a:t>with</a:t>
            </a:r>
            <a:r>
              <a:rPr sz="1400" spc="-25" dirty="0">
                <a:solidFill>
                  <a:srgbClr val="FFFFFF"/>
                </a:solidFill>
                <a:latin typeface="Arial"/>
                <a:cs typeface="Arial"/>
              </a:rPr>
              <a:t> </a:t>
            </a:r>
            <a:r>
              <a:rPr sz="1400" dirty="0">
                <a:solidFill>
                  <a:srgbClr val="FFFFFF"/>
                </a:solidFill>
                <a:latin typeface="Arial"/>
                <a:cs typeface="Arial"/>
              </a:rPr>
              <a:t>new</a:t>
            </a:r>
            <a:r>
              <a:rPr sz="1400" spc="-25" dirty="0">
                <a:solidFill>
                  <a:srgbClr val="FFFFFF"/>
                </a:solidFill>
                <a:latin typeface="Arial"/>
                <a:cs typeface="Arial"/>
              </a:rPr>
              <a:t> </a:t>
            </a:r>
            <a:r>
              <a:rPr sz="1400" spc="-10" dirty="0">
                <a:solidFill>
                  <a:srgbClr val="FFFFFF"/>
                </a:solidFill>
                <a:latin typeface="Arial"/>
                <a:cs typeface="Arial"/>
              </a:rPr>
              <a:t>experiences, </a:t>
            </a:r>
            <a:r>
              <a:rPr sz="1400" dirty="0">
                <a:solidFill>
                  <a:srgbClr val="FFFFFF"/>
                </a:solidFill>
                <a:latin typeface="Arial"/>
                <a:cs typeface="Arial"/>
              </a:rPr>
              <a:t>learning</a:t>
            </a:r>
            <a:r>
              <a:rPr sz="1400" spc="-45" dirty="0">
                <a:solidFill>
                  <a:srgbClr val="FFFFFF"/>
                </a:solidFill>
                <a:latin typeface="Arial"/>
                <a:cs typeface="Arial"/>
              </a:rPr>
              <a:t> </a:t>
            </a:r>
            <a:r>
              <a:rPr sz="1400" dirty="0">
                <a:solidFill>
                  <a:srgbClr val="FFFFFF"/>
                </a:solidFill>
                <a:latin typeface="Arial"/>
                <a:cs typeface="Arial"/>
              </a:rPr>
              <a:t>activities</a:t>
            </a:r>
            <a:r>
              <a:rPr sz="1400" spc="-35" dirty="0">
                <a:solidFill>
                  <a:srgbClr val="FFFFFF"/>
                </a:solidFill>
                <a:latin typeface="Arial"/>
                <a:cs typeface="Arial"/>
              </a:rPr>
              <a:t> </a:t>
            </a:r>
            <a:r>
              <a:rPr sz="1400" dirty="0">
                <a:solidFill>
                  <a:srgbClr val="FFFFFF"/>
                </a:solidFill>
                <a:latin typeface="Arial"/>
                <a:cs typeface="Arial"/>
              </a:rPr>
              <a:t>and</a:t>
            </a:r>
            <a:r>
              <a:rPr sz="1400" spc="-30" dirty="0">
                <a:solidFill>
                  <a:srgbClr val="FFFFFF"/>
                </a:solidFill>
                <a:latin typeface="Arial"/>
                <a:cs typeface="Arial"/>
              </a:rPr>
              <a:t> </a:t>
            </a:r>
            <a:r>
              <a:rPr sz="1400" dirty="0">
                <a:solidFill>
                  <a:srgbClr val="FFFFFF"/>
                </a:solidFill>
                <a:latin typeface="Arial"/>
                <a:cs typeface="Arial"/>
              </a:rPr>
              <a:t>exposure</a:t>
            </a:r>
            <a:r>
              <a:rPr sz="1400" spc="-25" dirty="0">
                <a:solidFill>
                  <a:srgbClr val="FFFFFF"/>
                </a:solidFill>
                <a:latin typeface="Arial"/>
                <a:cs typeface="Arial"/>
              </a:rPr>
              <a:t> </a:t>
            </a:r>
            <a:r>
              <a:rPr sz="1400" dirty="0">
                <a:solidFill>
                  <a:srgbClr val="FFFFFF"/>
                </a:solidFill>
                <a:latin typeface="Arial"/>
                <a:cs typeface="Arial"/>
              </a:rPr>
              <a:t>to</a:t>
            </a:r>
            <a:r>
              <a:rPr sz="1400" spc="-25" dirty="0">
                <a:solidFill>
                  <a:srgbClr val="FFFFFF"/>
                </a:solidFill>
                <a:latin typeface="Arial"/>
                <a:cs typeface="Arial"/>
              </a:rPr>
              <a:t> </a:t>
            </a:r>
            <a:r>
              <a:rPr sz="1400" spc="-20" dirty="0">
                <a:solidFill>
                  <a:srgbClr val="FFFFFF"/>
                </a:solidFill>
                <a:latin typeface="Arial"/>
                <a:cs typeface="Arial"/>
              </a:rPr>
              <a:t>local </a:t>
            </a:r>
            <a:r>
              <a:rPr sz="1400" dirty="0">
                <a:solidFill>
                  <a:srgbClr val="FFFFFF"/>
                </a:solidFill>
                <a:latin typeface="Arial"/>
                <a:cs typeface="Arial"/>
              </a:rPr>
              <a:t>culture</a:t>
            </a:r>
            <a:r>
              <a:rPr sz="1400" spc="-50" dirty="0">
                <a:solidFill>
                  <a:srgbClr val="FFFFFF"/>
                </a:solidFill>
                <a:latin typeface="Arial"/>
                <a:cs typeface="Arial"/>
              </a:rPr>
              <a:t> </a:t>
            </a:r>
            <a:r>
              <a:rPr sz="1400" dirty="0">
                <a:solidFill>
                  <a:srgbClr val="FFFFFF"/>
                </a:solidFill>
                <a:latin typeface="Arial"/>
                <a:cs typeface="Arial"/>
              </a:rPr>
              <a:t>with</a:t>
            </a:r>
            <a:r>
              <a:rPr sz="1400" spc="-35" dirty="0">
                <a:solidFill>
                  <a:srgbClr val="FFFFFF"/>
                </a:solidFill>
                <a:latin typeface="Arial"/>
                <a:cs typeface="Arial"/>
              </a:rPr>
              <a:t> </a:t>
            </a:r>
            <a:r>
              <a:rPr sz="1400" dirty="0">
                <a:solidFill>
                  <a:srgbClr val="FFFFFF"/>
                </a:solidFill>
                <a:latin typeface="Arial"/>
                <a:cs typeface="Arial"/>
              </a:rPr>
              <a:t>genuine</a:t>
            </a:r>
            <a:r>
              <a:rPr sz="1400" spc="-55" dirty="0">
                <a:solidFill>
                  <a:srgbClr val="FFFFFF"/>
                </a:solidFill>
                <a:latin typeface="Arial"/>
                <a:cs typeface="Arial"/>
              </a:rPr>
              <a:t> </a:t>
            </a:r>
            <a:r>
              <a:rPr sz="1400" dirty="0">
                <a:solidFill>
                  <a:srgbClr val="FFFFFF"/>
                </a:solidFill>
                <a:latin typeface="Arial"/>
                <a:cs typeface="Arial"/>
              </a:rPr>
              <a:t>educational</a:t>
            </a:r>
            <a:r>
              <a:rPr sz="1400" spc="-50" dirty="0">
                <a:solidFill>
                  <a:srgbClr val="FFFFFF"/>
                </a:solidFill>
                <a:latin typeface="Arial"/>
                <a:cs typeface="Arial"/>
              </a:rPr>
              <a:t> </a:t>
            </a:r>
            <a:r>
              <a:rPr sz="1400" spc="-10" dirty="0">
                <a:solidFill>
                  <a:srgbClr val="FFFFFF"/>
                </a:solidFill>
                <a:latin typeface="Arial"/>
                <a:cs typeface="Arial"/>
              </a:rPr>
              <a:t>benefit.</a:t>
            </a:r>
            <a:endParaRPr sz="1400">
              <a:latin typeface="Arial"/>
              <a:cs typeface="Arial"/>
            </a:endParaRPr>
          </a:p>
          <a:p>
            <a:pPr>
              <a:lnSpc>
                <a:spcPct val="100000"/>
              </a:lnSpc>
              <a:spcBef>
                <a:spcPts val="75"/>
              </a:spcBef>
            </a:pPr>
            <a:endParaRPr sz="1400">
              <a:latin typeface="Arial"/>
              <a:cs typeface="Arial"/>
            </a:endParaRPr>
          </a:p>
          <a:p>
            <a:pPr marL="12700" marR="324485">
              <a:lnSpc>
                <a:spcPct val="100000"/>
              </a:lnSpc>
            </a:pPr>
            <a:r>
              <a:rPr sz="1400" dirty="0">
                <a:solidFill>
                  <a:srgbClr val="FFFFFF"/>
                </a:solidFill>
                <a:latin typeface="Arial"/>
                <a:cs typeface="Arial"/>
              </a:rPr>
              <a:t>Over</a:t>
            </a:r>
            <a:r>
              <a:rPr sz="1400" spc="-25" dirty="0">
                <a:solidFill>
                  <a:srgbClr val="FFFFFF"/>
                </a:solidFill>
                <a:latin typeface="Arial"/>
                <a:cs typeface="Arial"/>
              </a:rPr>
              <a:t> </a:t>
            </a:r>
            <a:r>
              <a:rPr sz="1400" b="1" dirty="0">
                <a:solidFill>
                  <a:srgbClr val="FFFFFF"/>
                </a:solidFill>
                <a:latin typeface="Arial"/>
                <a:cs typeface="Arial"/>
              </a:rPr>
              <a:t>35,000</a:t>
            </a:r>
            <a:r>
              <a:rPr sz="1400" b="1" spc="-45" dirty="0">
                <a:solidFill>
                  <a:srgbClr val="FFFFFF"/>
                </a:solidFill>
                <a:latin typeface="Arial"/>
                <a:cs typeface="Arial"/>
              </a:rPr>
              <a:t> </a:t>
            </a:r>
            <a:r>
              <a:rPr sz="1400" b="1" dirty="0">
                <a:solidFill>
                  <a:srgbClr val="FFFFFF"/>
                </a:solidFill>
                <a:latin typeface="Arial"/>
                <a:cs typeface="Arial"/>
              </a:rPr>
              <a:t>students</a:t>
            </a:r>
            <a:r>
              <a:rPr sz="1400" b="1" spc="-45" dirty="0">
                <a:solidFill>
                  <a:srgbClr val="FFFFFF"/>
                </a:solidFill>
                <a:latin typeface="Arial"/>
                <a:cs typeface="Arial"/>
              </a:rPr>
              <a:t> </a:t>
            </a:r>
            <a:r>
              <a:rPr sz="1400" dirty="0">
                <a:solidFill>
                  <a:srgbClr val="FFFFFF"/>
                </a:solidFill>
                <a:latin typeface="Arial"/>
                <a:cs typeface="Arial"/>
              </a:rPr>
              <a:t>travel</a:t>
            </a:r>
            <a:r>
              <a:rPr sz="1400" spc="-40" dirty="0">
                <a:solidFill>
                  <a:srgbClr val="FFFFFF"/>
                </a:solidFill>
                <a:latin typeface="Arial"/>
                <a:cs typeface="Arial"/>
              </a:rPr>
              <a:t> </a:t>
            </a:r>
            <a:r>
              <a:rPr sz="1400" dirty="0">
                <a:solidFill>
                  <a:srgbClr val="FFFFFF"/>
                </a:solidFill>
                <a:latin typeface="Arial"/>
                <a:cs typeface="Arial"/>
              </a:rPr>
              <a:t>with</a:t>
            </a:r>
            <a:r>
              <a:rPr sz="1400" spc="-20" dirty="0">
                <a:solidFill>
                  <a:srgbClr val="FFFFFF"/>
                </a:solidFill>
                <a:latin typeface="Arial"/>
                <a:cs typeface="Arial"/>
              </a:rPr>
              <a:t> </a:t>
            </a:r>
            <a:r>
              <a:rPr sz="1400" spc="-25" dirty="0">
                <a:solidFill>
                  <a:srgbClr val="FFFFFF"/>
                </a:solidFill>
                <a:latin typeface="Arial"/>
                <a:cs typeface="Arial"/>
              </a:rPr>
              <a:t>us </a:t>
            </a:r>
            <a:r>
              <a:rPr sz="1400" dirty="0">
                <a:solidFill>
                  <a:srgbClr val="FFFFFF"/>
                </a:solidFill>
                <a:latin typeface="Arial"/>
                <a:cs typeface="Arial"/>
              </a:rPr>
              <a:t>each</a:t>
            </a:r>
            <a:r>
              <a:rPr sz="1400" spc="-35" dirty="0">
                <a:solidFill>
                  <a:srgbClr val="FFFFFF"/>
                </a:solidFill>
                <a:latin typeface="Arial"/>
                <a:cs typeface="Arial"/>
              </a:rPr>
              <a:t> </a:t>
            </a:r>
            <a:r>
              <a:rPr sz="1400" spc="-20" dirty="0">
                <a:solidFill>
                  <a:srgbClr val="FFFFFF"/>
                </a:solidFill>
                <a:latin typeface="Arial"/>
                <a:cs typeface="Arial"/>
              </a:rPr>
              <a:t>year</a:t>
            </a:r>
            <a:endParaRPr sz="1400">
              <a:latin typeface="Arial"/>
              <a:cs typeface="Arial"/>
            </a:endParaRPr>
          </a:p>
        </p:txBody>
      </p:sp>
      <p:pic>
        <p:nvPicPr>
          <p:cNvPr id="5" name="object 5"/>
          <p:cNvPicPr/>
          <p:nvPr/>
        </p:nvPicPr>
        <p:blipFill>
          <a:blip r:embed="rId3" cstate="print"/>
          <a:stretch>
            <a:fillRect/>
          </a:stretch>
        </p:blipFill>
        <p:spPr>
          <a:xfrm>
            <a:off x="7812023" y="260604"/>
            <a:ext cx="979170" cy="97840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147978D9-0809-B3FC-666D-75954BC0BC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590" y="0"/>
            <a:ext cx="493141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7" y="1179321"/>
            <a:ext cx="3385565" cy="2335255"/>
          </a:xfrm>
          <a:prstGeom prst="rect">
            <a:avLst/>
          </a:prstGeom>
        </p:spPr>
        <p:txBody>
          <a:bodyPr vert="horz" wrap="square" lIns="0" tIns="118110" rIns="0" bIns="0" rtlCol="0">
            <a:spAutoFit/>
          </a:bodyPr>
          <a:lstStyle/>
          <a:p>
            <a:r>
              <a:rPr lang="en-GB" sz="3600" dirty="0"/>
              <a:t>Cinestar Berlin &amp; IMAX Potsdamer Platz</a:t>
            </a:r>
          </a:p>
        </p:txBody>
      </p:sp>
      <p:sp>
        <p:nvSpPr>
          <p:cNvPr id="8" name="object 8"/>
          <p:cNvSpPr txBox="1"/>
          <p:nvPr/>
        </p:nvSpPr>
        <p:spPr>
          <a:xfrm>
            <a:off x="474217" y="3747328"/>
            <a:ext cx="3079115" cy="658514"/>
          </a:xfrm>
          <a:prstGeom prst="rect">
            <a:avLst/>
          </a:prstGeom>
        </p:spPr>
        <p:txBody>
          <a:bodyPr vert="horz" wrap="square" lIns="0" tIns="12065" rIns="0" bIns="0" rtlCol="0">
            <a:spAutoFit/>
          </a:bodyPr>
          <a:lstStyle/>
          <a:p>
            <a:r>
              <a:rPr lang="en-GB" sz="1400" dirty="0">
                <a:solidFill>
                  <a:schemeClr val="bg1"/>
                </a:solidFill>
              </a:rPr>
              <a:t>E</a:t>
            </a:r>
            <a:r>
              <a:rPr lang="en-GB" sz="1400" b="0" dirty="0">
                <a:solidFill>
                  <a:schemeClr val="bg1"/>
                </a:solidFill>
              </a:rPr>
              <a:t>njoy a film at Cinestar Berlin &amp; IMAX, the largest multi-screen cinema in Berlin in the bustling Sony centre.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48403" y="6077458"/>
            <a:ext cx="648335" cy="185420"/>
          </a:xfrm>
          <a:prstGeom prst="rect">
            <a:avLst/>
          </a:prstGeom>
        </p:spPr>
        <p:txBody>
          <a:bodyPr vert="horz" wrap="square" lIns="0" tIns="12700" rIns="0" bIns="0" rtlCol="0">
            <a:spAutoFit/>
          </a:bodyPr>
          <a:lstStyle/>
          <a:p>
            <a:pPr marL="12700">
              <a:lnSpc>
                <a:spcPct val="100000"/>
              </a:lnSpc>
              <a:spcBef>
                <a:spcPts val="100"/>
              </a:spcBef>
            </a:pPr>
            <a:r>
              <a:rPr sz="1050" dirty="0">
                <a:solidFill>
                  <a:srgbClr val="FFFFFF"/>
                </a:solidFill>
                <a:latin typeface="Arial"/>
                <a:cs typeface="Arial"/>
              </a:rPr>
              <a:t>Find</a:t>
            </a:r>
            <a:r>
              <a:rPr sz="1050" spc="-20" dirty="0">
                <a:solidFill>
                  <a:srgbClr val="FFFFFF"/>
                </a:solidFill>
                <a:latin typeface="Arial"/>
                <a:cs typeface="Arial"/>
              </a:rPr>
              <a:t> </a:t>
            </a:r>
            <a:r>
              <a:rPr sz="1050" dirty="0">
                <a:solidFill>
                  <a:srgbClr val="FFFFFF"/>
                </a:solidFill>
                <a:latin typeface="Arial"/>
                <a:cs typeface="Arial"/>
              </a:rPr>
              <a:t>us</a:t>
            </a:r>
            <a:r>
              <a:rPr sz="1050" spc="-25" dirty="0">
                <a:solidFill>
                  <a:srgbClr val="FFFFFF"/>
                </a:solidFill>
                <a:latin typeface="Arial"/>
                <a:cs typeface="Arial"/>
              </a:rPr>
              <a:t> on</a:t>
            </a:r>
            <a:endParaRPr sz="1050">
              <a:latin typeface="Arial"/>
              <a:cs typeface="Arial"/>
            </a:endParaRPr>
          </a:p>
        </p:txBody>
      </p:sp>
      <p:sp>
        <p:nvSpPr>
          <p:cNvPr id="3" name="object 3"/>
          <p:cNvSpPr txBox="1">
            <a:spLocks noGrp="1"/>
          </p:cNvSpPr>
          <p:nvPr>
            <p:ph type="title"/>
          </p:nvPr>
        </p:nvSpPr>
        <p:spPr>
          <a:xfrm>
            <a:off x="1789938" y="2907538"/>
            <a:ext cx="5561965" cy="574040"/>
          </a:xfrm>
          <a:prstGeom prst="rect">
            <a:avLst/>
          </a:prstGeom>
        </p:spPr>
        <p:txBody>
          <a:bodyPr vert="horz" wrap="square" lIns="0" tIns="12700" rIns="0" bIns="0" rtlCol="0">
            <a:spAutoFit/>
          </a:bodyPr>
          <a:lstStyle/>
          <a:p>
            <a:pPr marL="12700">
              <a:lnSpc>
                <a:spcPct val="100000"/>
              </a:lnSpc>
              <a:spcBef>
                <a:spcPts val="100"/>
              </a:spcBef>
            </a:pPr>
            <a:r>
              <a:rPr lang="en-US" dirty="0"/>
              <a:t>Berlin</a:t>
            </a:r>
            <a:r>
              <a:rPr spc="-25" dirty="0"/>
              <a:t> </a:t>
            </a:r>
            <a:r>
              <a:rPr dirty="0"/>
              <a:t>is</a:t>
            </a:r>
            <a:r>
              <a:rPr spc="-20" dirty="0"/>
              <a:t> </a:t>
            </a:r>
            <a:r>
              <a:rPr dirty="0"/>
              <a:t>waiting</a:t>
            </a:r>
            <a:r>
              <a:rPr spc="-40" dirty="0"/>
              <a:t> </a:t>
            </a:r>
            <a:r>
              <a:rPr dirty="0"/>
              <a:t>for</a:t>
            </a:r>
            <a:r>
              <a:rPr spc="-20" dirty="0"/>
              <a:t> you!</a:t>
            </a:r>
          </a:p>
        </p:txBody>
      </p:sp>
      <p:sp>
        <p:nvSpPr>
          <p:cNvPr id="4" name="TextBox 3">
            <a:hlinkClick r:id="rId2"/>
            <a:extLst>
              <a:ext uri="{FF2B5EF4-FFF2-40B4-BE49-F238E27FC236}">
                <a16:creationId xmlns:a16="http://schemas.microsoft.com/office/drawing/2014/main" id="{0B6DB790-F08A-2662-DFA4-1D5068DD5255}"/>
              </a:ext>
            </a:extLst>
          </p:cNvPr>
          <p:cNvSpPr txBox="1"/>
          <p:nvPr/>
        </p:nvSpPr>
        <p:spPr>
          <a:xfrm>
            <a:off x="2417926" y="5486400"/>
            <a:ext cx="4305987" cy="338554"/>
          </a:xfrm>
          <a:prstGeom prst="rect">
            <a:avLst/>
          </a:prstGeom>
          <a:noFill/>
        </p:spPr>
        <p:txBody>
          <a:bodyPr wrap="none" rtlCol="0">
            <a:spAutoFit/>
          </a:bodyPr>
          <a:lstStyle/>
          <a:p>
            <a:r>
              <a:rPr lang="en-US" sz="1600" dirty="0">
                <a:solidFill>
                  <a:schemeClr val="bg1"/>
                </a:solidFill>
                <a:hlinkClick r:id="rId3"/>
              </a:rPr>
              <a:t>Click here for more information about the trip!</a:t>
            </a:r>
            <a:endParaRPr lang="en-GB" sz="16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sp>
        <p:nvSpPr>
          <p:cNvPr id="3" name="object 3"/>
          <p:cNvSpPr txBox="1">
            <a:spLocks noGrp="1"/>
          </p:cNvSpPr>
          <p:nvPr>
            <p:ph type="title"/>
          </p:nvPr>
        </p:nvSpPr>
        <p:spPr>
          <a:xfrm>
            <a:off x="474218" y="273812"/>
            <a:ext cx="2943860" cy="1232535"/>
          </a:xfrm>
          <a:prstGeom prst="rect">
            <a:avLst/>
          </a:prstGeom>
        </p:spPr>
        <p:txBody>
          <a:bodyPr vert="horz" wrap="square" lIns="0" tIns="12065" rIns="0" bIns="0" rtlCol="0">
            <a:spAutoFit/>
          </a:bodyPr>
          <a:lstStyle/>
          <a:p>
            <a:pPr marL="12700">
              <a:lnSpc>
                <a:spcPts val="4750"/>
              </a:lnSpc>
              <a:spcBef>
                <a:spcPts val="95"/>
              </a:spcBef>
            </a:pPr>
            <a:r>
              <a:rPr sz="4400" spc="-40" dirty="0"/>
              <a:t>You’re</a:t>
            </a:r>
            <a:r>
              <a:rPr sz="4400" spc="-254" dirty="0"/>
              <a:t> </a:t>
            </a:r>
            <a:r>
              <a:rPr sz="4400" spc="-25" dirty="0"/>
              <a:t>in</a:t>
            </a:r>
            <a:endParaRPr sz="4400"/>
          </a:p>
          <a:p>
            <a:pPr marL="12700">
              <a:lnSpc>
                <a:spcPts val="4750"/>
              </a:lnSpc>
            </a:pPr>
            <a:r>
              <a:rPr sz="4400" dirty="0"/>
              <a:t>safe</a:t>
            </a:r>
            <a:r>
              <a:rPr sz="4400" spc="-100" dirty="0"/>
              <a:t> </a:t>
            </a:r>
            <a:r>
              <a:rPr sz="4400" spc="-10" dirty="0"/>
              <a:t>hands</a:t>
            </a:r>
            <a:endParaRPr sz="4400"/>
          </a:p>
        </p:txBody>
      </p:sp>
      <p:sp>
        <p:nvSpPr>
          <p:cNvPr id="4" name="object 4"/>
          <p:cNvSpPr txBox="1"/>
          <p:nvPr/>
        </p:nvSpPr>
        <p:spPr>
          <a:xfrm>
            <a:off x="474218" y="2089404"/>
            <a:ext cx="3286125" cy="3293110"/>
          </a:xfrm>
          <a:prstGeom prst="rect">
            <a:avLst/>
          </a:prstGeom>
        </p:spPr>
        <p:txBody>
          <a:bodyPr vert="horz" wrap="square" lIns="0" tIns="12065" rIns="0" bIns="0" rtlCol="0">
            <a:spAutoFit/>
          </a:bodyPr>
          <a:lstStyle/>
          <a:p>
            <a:pPr marL="12700">
              <a:lnSpc>
                <a:spcPct val="100000"/>
              </a:lnSpc>
              <a:spcBef>
                <a:spcPts val="95"/>
              </a:spcBef>
            </a:pPr>
            <a:r>
              <a:rPr sz="1400" b="1" spc="-10" dirty="0">
                <a:solidFill>
                  <a:srgbClr val="FFFFFF"/>
                </a:solidFill>
                <a:latin typeface="Arial"/>
                <a:cs typeface="Arial"/>
              </a:rPr>
              <a:t>Your</a:t>
            </a:r>
            <a:r>
              <a:rPr sz="1400" b="1" spc="-35" dirty="0">
                <a:solidFill>
                  <a:srgbClr val="FFFFFF"/>
                </a:solidFill>
                <a:latin typeface="Arial"/>
                <a:cs typeface="Arial"/>
              </a:rPr>
              <a:t> </a:t>
            </a:r>
            <a:r>
              <a:rPr sz="1400" b="1" dirty="0">
                <a:solidFill>
                  <a:srgbClr val="FFFFFF"/>
                </a:solidFill>
                <a:latin typeface="Arial"/>
                <a:cs typeface="Arial"/>
              </a:rPr>
              <a:t>child’s</a:t>
            </a:r>
            <a:r>
              <a:rPr sz="1400" b="1" spc="-65" dirty="0">
                <a:solidFill>
                  <a:srgbClr val="FFFFFF"/>
                </a:solidFill>
                <a:latin typeface="Arial"/>
                <a:cs typeface="Arial"/>
              </a:rPr>
              <a:t> </a:t>
            </a:r>
            <a:r>
              <a:rPr sz="1400" b="1" dirty="0">
                <a:solidFill>
                  <a:srgbClr val="FFFFFF"/>
                </a:solidFill>
                <a:latin typeface="Arial"/>
                <a:cs typeface="Arial"/>
              </a:rPr>
              <a:t>safety</a:t>
            </a:r>
            <a:r>
              <a:rPr sz="1400" b="1" spc="-65" dirty="0">
                <a:solidFill>
                  <a:srgbClr val="FFFFFF"/>
                </a:solidFill>
                <a:latin typeface="Arial"/>
                <a:cs typeface="Arial"/>
              </a:rPr>
              <a:t> </a:t>
            </a:r>
            <a:r>
              <a:rPr sz="1400" b="1" dirty="0">
                <a:solidFill>
                  <a:srgbClr val="FFFFFF"/>
                </a:solidFill>
                <a:latin typeface="Arial"/>
                <a:cs typeface="Arial"/>
              </a:rPr>
              <a:t>is</a:t>
            </a:r>
            <a:r>
              <a:rPr sz="1400" b="1" spc="-45" dirty="0">
                <a:solidFill>
                  <a:srgbClr val="FFFFFF"/>
                </a:solidFill>
                <a:latin typeface="Arial"/>
                <a:cs typeface="Arial"/>
              </a:rPr>
              <a:t> </a:t>
            </a:r>
            <a:r>
              <a:rPr sz="1400" b="1" dirty="0">
                <a:solidFill>
                  <a:srgbClr val="FFFFFF"/>
                </a:solidFill>
                <a:latin typeface="Arial"/>
                <a:cs typeface="Arial"/>
              </a:rPr>
              <a:t>our</a:t>
            </a:r>
            <a:r>
              <a:rPr sz="1400" b="1" spc="-40" dirty="0">
                <a:solidFill>
                  <a:srgbClr val="FFFFFF"/>
                </a:solidFill>
                <a:latin typeface="Arial"/>
                <a:cs typeface="Arial"/>
              </a:rPr>
              <a:t> </a:t>
            </a:r>
            <a:r>
              <a:rPr sz="1400" b="1" dirty="0">
                <a:solidFill>
                  <a:srgbClr val="FFFFFF"/>
                </a:solidFill>
                <a:latin typeface="Arial"/>
                <a:cs typeface="Arial"/>
              </a:rPr>
              <a:t>priority</a:t>
            </a:r>
            <a:r>
              <a:rPr sz="1400" b="1" spc="-40" dirty="0">
                <a:solidFill>
                  <a:srgbClr val="FFFFFF"/>
                </a:solidFill>
                <a:latin typeface="Arial"/>
                <a:cs typeface="Arial"/>
              </a:rPr>
              <a:t> </a:t>
            </a:r>
            <a:r>
              <a:rPr sz="1400" spc="-25" dirty="0">
                <a:solidFill>
                  <a:srgbClr val="FFFFFF"/>
                </a:solidFill>
                <a:latin typeface="Arial"/>
                <a:cs typeface="Arial"/>
              </a:rPr>
              <a:t>and</a:t>
            </a:r>
            <a:endParaRPr sz="1400">
              <a:latin typeface="Arial"/>
              <a:cs typeface="Arial"/>
            </a:endParaRPr>
          </a:p>
          <a:p>
            <a:pPr marL="12700">
              <a:lnSpc>
                <a:spcPct val="100000"/>
              </a:lnSpc>
            </a:pPr>
            <a:r>
              <a:rPr sz="1400" dirty="0">
                <a:solidFill>
                  <a:srgbClr val="FFFFFF"/>
                </a:solidFill>
                <a:latin typeface="Arial"/>
                <a:cs typeface="Arial"/>
              </a:rPr>
              <a:t>we</a:t>
            </a:r>
            <a:r>
              <a:rPr sz="1400" spc="-15" dirty="0">
                <a:solidFill>
                  <a:srgbClr val="FFFFFF"/>
                </a:solidFill>
                <a:latin typeface="Arial"/>
                <a:cs typeface="Arial"/>
              </a:rPr>
              <a:t> </a:t>
            </a:r>
            <a:r>
              <a:rPr sz="1400" dirty="0">
                <a:solidFill>
                  <a:srgbClr val="FFFFFF"/>
                </a:solidFill>
                <a:latin typeface="Arial"/>
                <a:cs typeface="Arial"/>
              </a:rPr>
              <a:t>ensure</a:t>
            </a:r>
            <a:r>
              <a:rPr sz="1400" spc="-35" dirty="0">
                <a:solidFill>
                  <a:srgbClr val="FFFFFF"/>
                </a:solidFill>
                <a:latin typeface="Arial"/>
                <a:cs typeface="Arial"/>
              </a:rPr>
              <a:t> </a:t>
            </a:r>
            <a:r>
              <a:rPr sz="1400" dirty="0">
                <a:solidFill>
                  <a:srgbClr val="FFFFFF"/>
                </a:solidFill>
                <a:latin typeface="Arial"/>
                <a:cs typeface="Arial"/>
              </a:rPr>
              <a:t>the</a:t>
            </a:r>
            <a:r>
              <a:rPr sz="1400" spc="-30" dirty="0">
                <a:solidFill>
                  <a:srgbClr val="FFFFFF"/>
                </a:solidFill>
                <a:latin typeface="Arial"/>
                <a:cs typeface="Arial"/>
              </a:rPr>
              <a:t> </a:t>
            </a:r>
            <a:r>
              <a:rPr sz="1400" dirty="0">
                <a:solidFill>
                  <a:srgbClr val="FFFFFF"/>
                </a:solidFill>
                <a:latin typeface="Arial"/>
                <a:cs typeface="Arial"/>
              </a:rPr>
              <a:t>highest</a:t>
            </a:r>
            <a:r>
              <a:rPr sz="1400" spc="-30" dirty="0">
                <a:solidFill>
                  <a:srgbClr val="FFFFFF"/>
                </a:solidFill>
                <a:latin typeface="Arial"/>
                <a:cs typeface="Arial"/>
              </a:rPr>
              <a:t> </a:t>
            </a:r>
            <a:r>
              <a:rPr sz="1400" dirty="0">
                <a:solidFill>
                  <a:srgbClr val="FFFFFF"/>
                </a:solidFill>
                <a:latin typeface="Arial"/>
                <a:cs typeface="Arial"/>
              </a:rPr>
              <a:t>standards</a:t>
            </a:r>
            <a:r>
              <a:rPr sz="1400" spc="-35" dirty="0">
                <a:solidFill>
                  <a:srgbClr val="FFFFFF"/>
                </a:solidFill>
                <a:latin typeface="Arial"/>
                <a:cs typeface="Arial"/>
              </a:rPr>
              <a:t> </a:t>
            </a:r>
            <a:r>
              <a:rPr sz="1400" dirty="0">
                <a:solidFill>
                  <a:srgbClr val="FFFFFF"/>
                </a:solidFill>
                <a:latin typeface="Arial"/>
                <a:cs typeface="Arial"/>
              </a:rPr>
              <a:t>are</a:t>
            </a:r>
            <a:r>
              <a:rPr sz="1400" spc="-25" dirty="0">
                <a:solidFill>
                  <a:srgbClr val="FFFFFF"/>
                </a:solidFill>
                <a:latin typeface="Arial"/>
                <a:cs typeface="Arial"/>
              </a:rPr>
              <a:t> </a:t>
            </a:r>
            <a:r>
              <a:rPr sz="1400" spc="-20" dirty="0">
                <a:solidFill>
                  <a:srgbClr val="FFFFFF"/>
                </a:solidFill>
                <a:latin typeface="Arial"/>
                <a:cs typeface="Arial"/>
              </a:rPr>
              <a:t>met.</a:t>
            </a:r>
            <a:endParaRPr sz="1400">
              <a:latin typeface="Arial"/>
              <a:cs typeface="Arial"/>
            </a:endParaRPr>
          </a:p>
          <a:p>
            <a:pPr>
              <a:lnSpc>
                <a:spcPct val="100000"/>
              </a:lnSpc>
              <a:spcBef>
                <a:spcPts val="1440"/>
              </a:spcBef>
            </a:pPr>
            <a:endParaRPr sz="1400">
              <a:latin typeface="Arial"/>
              <a:cs typeface="Arial"/>
            </a:endParaRPr>
          </a:p>
          <a:p>
            <a:pPr marL="297815" indent="-285115">
              <a:lnSpc>
                <a:spcPct val="100000"/>
              </a:lnSpc>
              <a:buFont typeface="Wingdings"/>
              <a:buChar char=""/>
              <a:tabLst>
                <a:tab pos="297815" algn="l"/>
              </a:tabLst>
            </a:pPr>
            <a:r>
              <a:rPr sz="1400" spc="-35" dirty="0">
                <a:solidFill>
                  <a:srgbClr val="FFFFFF"/>
                </a:solidFill>
                <a:latin typeface="Arial"/>
                <a:cs typeface="Arial"/>
              </a:rPr>
              <a:t>ABTA</a:t>
            </a:r>
            <a:r>
              <a:rPr sz="1400" spc="-60" dirty="0">
                <a:solidFill>
                  <a:srgbClr val="FFFFFF"/>
                </a:solidFill>
                <a:latin typeface="Arial"/>
                <a:cs typeface="Arial"/>
              </a:rPr>
              <a:t> </a:t>
            </a:r>
            <a:r>
              <a:rPr sz="1400" spc="-10" dirty="0">
                <a:solidFill>
                  <a:srgbClr val="FFFFFF"/>
                </a:solidFill>
                <a:latin typeface="Arial"/>
                <a:cs typeface="Arial"/>
              </a:rPr>
              <a:t>member</a:t>
            </a:r>
            <a:endParaRPr sz="1400">
              <a:latin typeface="Arial"/>
              <a:cs typeface="Arial"/>
            </a:endParaRPr>
          </a:p>
          <a:p>
            <a:pPr marL="297815" indent="-285115">
              <a:lnSpc>
                <a:spcPct val="100000"/>
              </a:lnSpc>
              <a:spcBef>
                <a:spcPts val="840"/>
              </a:spcBef>
              <a:buFont typeface="Wingdings"/>
              <a:buChar char=""/>
              <a:tabLst>
                <a:tab pos="297815" algn="l"/>
              </a:tabLst>
            </a:pPr>
            <a:r>
              <a:rPr sz="1400" spc="-45" dirty="0">
                <a:solidFill>
                  <a:srgbClr val="FFFFFF"/>
                </a:solidFill>
                <a:latin typeface="Arial"/>
                <a:cs typeface="Arial"/>
              </a:rPr>
              <a:t>ATOL</a:t>
            </a:r>
            <a:r>
              <a:rPr sz="1400" spc="-55" dirty="0">
                <a:solidFill>
                  <a:srgbClr val="FFFFFF"/>
                </a:solidFill>
                <a:latin typeface="Arial"/>
                <a:cs typeface="Arial"/>
              </a:rPr>
              <a:t> </a:t>
            </a:r>
            <a:r>
              <a:rPr sz="1400" dirty="0">
                <a:solidFill>
                  <a:srgbClr val="FFFFFF"/>
                </a:solidFill>
                <a:latin typeface="Arial"/>
                <a:cs typeface="Arial"/>
              </a:rPr>
              <a:t>and</a:t>
            </a:r>
            <a:r>
              <a:rPr sz="1400" spc="-100" dirty="0">
                <a:solidFill>
                  <a:srgbClr val="FFFFFF"/>
                </a:solidFill>
                <a:latin typeface="Arial"/>
                <a:cs typeface="Arial"/>
              </a:rPr>
              <a:t> </a:t>
            </a:r>
            <a:r>
              <a:rPr sz="1400" dirty="0">
                <a:solidFill>
                  <a:srgbClr val="FFFFFF"/>
                </a:solidFill>
                <a:latin typeface="Arial"/>
                <a:cs typeface="Arial"/>
              </a:rPr>
              <a:t>ABTOT</a:t>
            </a:r>
            <a:r>
              <a:rPr sz="1400" spc="-65" dirty="0">
                <a:solidFill>
                  <a:srgbClr val="FFFFFF"/>
                </a:solidFill>
                <a:latin typeface="Arial"/>
                <a:cs typeface="Arial"/>
              </a:rPr>
              <a:t> </a:t>
            </a:r>
            <a:r>
              <a:rPr sz="1400" dirty="0">
                <a:solidFill>
                  <a:srgbClr val="FFFFFF"/>
                </a:solidFill>
                <a:latin typeface="Arial"/>
                <a:cs typeface="Arial"/>
              </a:rPr>
              <a:t>financial</a:t>
            </a:r>
            <a:r>
              <a:rPr sz="1400" spc="-35" dirty="0">
                <a:solidFill>
                  <a:srgbClr val="FFFFFF"/>
                </a:solidFill>
                <a:latin typeface="Arial"/>
                <a:cs typeface="Arial"/>
              </a:rPr>
              <a:t> </a:t>
            </a:r>
            <a:r>
              <a:rPr sz="1400" spc="-10" dirty="0">
                <a:solidFill>
                  <a:srgbClr val="FFFFFF"/>
                </a:solidFill>
                <a:latin typeface="Arial"/>
                <a:cs typeface="Arial"/>
              </a:rPr>
              <a:t>protected</a:t>
            </a:r>
            <a:endParaRPr sz="1400">
              <a:latin typeface="Arial"/>
              <a:cs typeface="Arial"/>
            </a:endParaRPr>
          </a:p>
          <a:p>
            <a:pPr marL="297815" indent="-285115">
              <a:lnSpc>
                <a:spcPct val="100000"/>
              </a:lnSpc>
              <a:spcBef>
                <a:spcPts val="840"/>
              </a:spcBef>
              <a:buFont typeface="Wingdings"/>
              <a:buChar char=""/>
              <a:tabLst>
                <a:tab pos="297815" algn="l"/>
              </a:tabLst>
            </a:pPr>
            <a:r>
              <a:rPr sz="1400" dirty="0">
                <a:solidFill>
                  <a:srgbClr val="FFFFFF"/>
                </a:solidFill>
                <a:latin typeface="Arial"/>
                <a:cs typeface="Arial"/>
              </a:rPr>
              <a:t>School</a:t>
            </a:r>
            <a:r>
              <a:rPr sz="1400" spc="-70" dirty="0">
                <a:solidFill>
                  <a:srgbClr val="FFFFFF"/>
                </a:solidFill>
                <a:latin typeface="Arial"/>
                <a:cs typeface="Arial"/>
              </a:rPr>
              <a:t> </a:t>
            </a:r>
            <a:r>
              <a:rPr sz="1400" dirty="0">
                <a:solidFill>
                  <a:srgbClr val="FFFFFF"/>
                </a:solidFill>
                <a:latin typeface="Arial"/>
                <a:cs typeface="Arial"/>
              </a:rPr>
              <a:t>Travel</a:t>
            </a:r>
            <a:r>
              <a:rPr sz="1400" spc="-50" dirty="0">
                <a:solidFill>
                  <a:srgbClr val="FFFFFF"/>
                </a:solidFill>
                <a:latin typeface="Arial"/>
                <a:cs typeface="Arial"/>
              </a:rPr>
              <a:t> </a:t>
            </a:r>
            <a:r>
              <a:rPr sz="1400" dirty="0">
                <a:solidFill>
                  <a:srgbClr val="FFFFFF"/>
                </a:solidFill>
                <a:latin typeface="Arial"/>
                <a:cs typeface="Arial"/>
              </a:rPr>
              <a:t>Forum</a:t>
            </a:r>
            <a:r>
              <a:rPr sz="1400" spc="-60" dirty="0">
                <a:solidFill>
                  <a:srgbClr val="FFFFFF"/>
                </a:solidFill>
                <a:latin typeface="Arial"/>
                <a:cs typeface="Arial"/>
              </a:rPr>
              <a:t> </a:t>
            </a:r>
            <a:r>
              <a:rPr sz="1400" dirty="0">
                <a:solidFill>
                  <a:srgbClr val="FFFFFF"/>
                </a:solidFill>
                <a:latin typeface="Arial"/>
                <a:cs typeface="Arial"/>
              </a:rPr>
              <a:t>(STF)</a:t>
            </a:r>
            <a:r>
              <a:rPr sz="1400" spc="-50" dirty="0">
                <a:solidFill>
                  <a:srgbClr val="FFFFFF"/>
                </a:solidFill>
                <a:latin typeface="Arial"/>
                <a:cs typeface="Arial"/>
              </a:rPr>
              <a:t> </a:t>
            </a:r>
            <a:r>
              <a:rPr sz="1400" spc="-10" dirty="0">
                <a:solidFill>
                  <a:srgbClr val="FFFFFF"/>
                </a:solidFill>
                <a:latin typeface="Arial"/>
                <a:cs typeface="Arial"/>
              </a:rPr>
              <a:t>member</a:t>
            </a:r>
            <a:endParaRPr sz="1400">
              <a:latin typeface="Arial"/>
              <a:cs typeface="Arial"/>
            </a:endParaRPr>
          </a:p>
          <a:p>
            <a:pPr marL="298450" marR="436245" indent="-285750">
              <a:lnSpc>
                <a:spcPct val="150000"/>
              </a:lnSpc>
              <a:buFont typeface="Wingdings"/>
              <a:buChar char=""/>
              <a:tabLst>
                <a:tab pos="298450" algn="l"/>
              </a:tabLst>
            </a:pPr>
            <a:r>
              <a:rPr sz="1400" dirty="0">
                <a:solidFill>
                  <a:srgbClr val="FFFFFF"/>
                </a:solidFill>
                <a:latin typeface="Arial"/>
                <a:cs typeface="Arial"/>
              </a:rPr>
              <a:t>Learning</a:t>
            </a:r>
            <a:r>
              <a:rPr sz="1400" spc="-45" dirty="0">
                <a:solidFill>
                  <a:srgbClr val="FFFFFF"/>
                </a:solidFill>
                <a:latin typeface="Arial"/>
                <a:cs typeface="Arial"/>
              </a:rPr>
              <a:t> </a:t>
            </a:r>
            <a:r>
              <a:rPr sz="1400" dirty="0">
                <a:solidFill>
                  <a:srgbClr val="FFFFFF"/>
                </a:solidFill>
                <a:latin typeface="Arial"/>
                <a:cs typeface="Arial"/>
              </a:rPr>
              <a:t>Outside</a:t>
            </a:r>
            <a:r>
              <a:rPr sz="1400" spc="-40" dirty="0">
                <a:solidFill>
                  <a:srgbClr val="FFFFFF"/>
                </a:solidFill>
                <a:latin typeface="Arial"/>
                <a:cs typeface="Arial"/>
              </a:rPr>
              <a:t> </a:t>
            </a:r>
            <a:r>
              <a:rPr sz="1400" dirty="0">
                <a:solidFill>
                  <a:srgbClr val="FFFFFF"/>
                </a:solidFill>
                <a:latin typeface="Arial"/>
                <a:cs typeface="Arial"/>
              </a:rPr>
              <a:t>the</a:t>
            </a:r>
            <a:r>
              <a:rPr sz="1400" spc="-30" dirty="0">
                <a:solidFill>
                  <a:srgbClr val="FFFFFF"/>
                </a:solidFill>
                <a:latin typeface="Arial"/>
                <a:cs typeface="Arial"/>
              </a:rPr>
              <a:t> </a:t>
            </a:r>
            <a:r>
              <a:rPr sz="1400" spc="-10" dirty="0">
                <a:solidFill>
                  <a:srgbClr val="FFFFFF"/>
                </a:solidFill>
                <a:latin typeface="Arial"/>
                <a:cs typeface="Arial"/>
              </a:rPr>
              <a:t>Classroom </a:t>
            </a:r>
            <a:r>
              <a:rPr sz="1400" dirty="0">
                <a:solidFill>
                  <a:srgbClr val="FFFFFF"/>
                </a:solidFill>
                <a:latin typeface="Arial"/>
                <a:cs typeface="Arial"/>
              </a:rPr>
              <a:t>(LOtC)</a:t>
            </a:r>
            <a:r>
              <a:rPr sz="1400" spc="-30" dirty="0">
                <a:solidFill>
                  <a:srgbClr val="FFFFFF"/>
                </a:solidFill>
                <a:latin typeface="Arial"/>
                <a:cs typeface="Arial"/>
              </a:rPr>
              <a:t> </a:t>
            </a:r>
            <a:r>
              <a:rPr sz="1400" dirty="0">
                <a:solidFill>
                  <a:srgbClr val="FFFFFF"/>
                </a:solidFill>
                <a:latin typeface="Arial"/>
                <a:cs typeface="Arial"/>
              </a:rPr>
              <a:t>Quality</a:t>
            </a:r>
            <a:r>
              <a:rPr sz="1400" spc="-35" dirty="0">
                <a:solidFill>
                  <a:srgbClr val="FFFFFF"/>
                </a:solidFill>
                <a:latin typeface="Arial"/>
                <a:cs typeface="Arial"/>
              </a:rPr>
              <a:t> </a:t>
            </a:r>
            <a:r>
              <a:rPr sz="1400" dirty="0">
                <a:solidFill>
                  <a:srgbClr val="FFFFFF"/>
                </a:solidFill>
                <a:latin typeface="Arial"/>
                <a:cs typeface="Arial"/>
              </a:rPr>
              <a:t>Badge</a:t>
            </a:r>
            <a:r>
              <a:rPr sz="1400" spc="-30" dirty="0">
                <a:solidFill>
                  <a:srgbClr val="FFFFFF"/>
                </a:solidFill>
                <a:latin typeface="Arial"/>
                <a:cs typeface="Arial"/>
              </a:rPr>
              <a:t> </a:t>
            </a:r>
            <a:r>
              <a:rPr sz="1400" spc="-10" dirty="0">
                <a:solidFill>
                  <a:srgbClr val="FFFFFF"/>
                </a:solidFill>
                <a:latin typeface="Arial"/>
                <a:cs typeface="Arial"/>
              </a:rPr>
              <a:t>holder</a:t>
            </a:r>
            <a:endParaRPr sz="1400">
              <a:latin typeface="Arial"/>
              <a:cs typeface="Arial"/>
            </a:endParaRPr>
          </a:p>
          <a:p>
            <a:pPr marL="297815" indent="-285115">
              <a:lnSpc>
                <a:spcPct val="100000"/>
              </a:lnSpc>
              <a:spcBef>
                <a:spcPts val="840"/>
              </a:spcBef>
              <a:buFont typeface="Wingdings"/>
              <a:buChar char=""/>
              <a:tabLst>
                <a:tab pos="297815" algn="l"/>
              </a:tabLst>
            </a:pPr>
            <a:r>
              <a:rPr sz="1400" spc="-10" dirty="0">
                <a:solidFill>
                  <a:srgbClr val="FFFFFF"/>
                </a:solidFill>
                <a:latin typeface="Arial"/>
                <a:cs typeface="Arial"/>
              </a:rPr>
              <a:t>AAIAC</a:t>
            </a:r>
            <a:r>
              <a:rPr sz="1400" spc="-45" dirty="0">
                <a:solidFill>
                  <a:srgbClr val="FFFFFF"/>
                </a:solidFill>
                <a:latin typeface="Arial"/>
                <a:cs typeface="Arial"/>
              </a:rPr>
              <a:t> </a:t>
            </a:r>
            <a:r>
              <a:rPr sz="1400" spc="-10" dirty="0">
                <a:solidFill>
                  <a:srgbClr val="FFFFFF"/>
                </a:solidFill>
                <a:latin typeface="Arial"/>
                <a:cs typeface="Arial"/>
              </a:rPr>
              <a:t>Adventuremark</a:t>
            </a:r>
            <a:r>
              <a:rPr sz="1400" dirty="0">
                <a:solidFill>
                  <a:srgbClr val="FFFFFF"/>
                </a:solidFill>
                <a:latin typeface="Arial"/>
                <a:cs typeface="Arial"/>
              </a:rPr>
              <a:t> </a:t>
            </a:r>
            <a:r>
              <a:rPr sz="1400" spc="-10" dirty="0">
                <a:solidFill>
                  <a:srgbClr val="FFFFFF"/>
                </a:solidFill>
                <a:latin typeface="Arial"/>
                <a:cs typeface="Arial"/>
              </a:rPr>
              <a:t>holder</a:t>
            </a:r>
            <a:endParaRPr sz="1400">
              <a:latin typeface="Arial"/>
              <a:cs typeface="Arial"/>
            </a:endParaRPr>
          </a:p>
          <a:p>
            <a:pPr marL="297815" indent="-285115">
              <a:lnSpc>
                <a:spcPct val="100000"/>
              </a:lnSpc>
              <a:spcBef>
                <a:spcPts val="840"/>
              </a:spcBef>
              <a:buFont typeface="Wingdings"/>
              <a:buChar char=""/>
              <a:tabLst>
                <a:tab pos="297815" algn="l"/>
              </a:tabLst>
            </a:pPr>
            <a:r>
              <a:rPr sz="1400" dirty="0">
                <a:solidFill>
                  <a:srgbClr val="FFFFFF"/>
                </a:solidFill>
                <a:latin typeface="Arial"/>
                <a:cs typeface="Arial"/>
              </a:rPr>
              <a:t>Audited</a:t>
            </a:r>
            <a:r>
              <a:rPr sz="1400" spc="-40" dirty="0">
                <a:solidFill>
                  <a:srgbClr val="FFFFFF"/>
                </a:solidFill>
                <a:latin typeface="Arial"/>
                <a:cs typeface="Arial"/>
              </a:rPr>
              <a:t> </a:t>
            </a:r>
            <a:r>
              <a:rPr sz="1400" dirty="0">
                <a:solidFill>
                  <a:srgbClr val="FFFFFF"/>
                </a:solidFill>
                <a:latin typeface="Arial"/>
                <a:cs typeface="Arial"/>
              </a:rPr>
              <a:t>safety</a:t>
            </a:r>
            <a:r>
              <a:rPr sz="1400" spc="-40" dirty="0">
                <a:solidFill>
                  <a:srgbClr val="FFFFFF"/>
                </a:solidFill>
                <a:latin typeface="Arial"/>
                <a:cs typeface="Arial"/>
              </a:rPr>
              <a:t> </a:t>
            </a:r>
            <a:r>
              <a:rPr sz="1400" dirty="0">
                <a:solidFill>
                  <a:srgbClr val="FFFFFF"/>
                </a:solidFill>
                <a:latin typeface="Arial"/>
                <a:cs typeface="Arial"/>
              </a:rPr>
              <a:t>management</a:t>
            </a:r>
            <a:r>
              <a:rPr sz="1400" spc="-50" dirty="0">
                <a:solidFill>
                  <a:srgbClr val="FFFFFF"/>
                </a:solidFill>
                <a:latin typeface="Arial"/>
                <a:cs typeface="Arial"/>
              </a:rPr>
              <a:t> </a:t>
            </a:r>
            <a:r>
              <a:rPr sz="1400" spc="-10" dirty="0">
                <a:solidFill>
                  <a:srgbClr val="FFFFFF"/>
                </a:solidFill>
                <a:latin typeface="Arial"/>
                <a:cs typeface="Arial"/>
              </a:rPr>
              <a:t>system</a:t>
            </a:r>
            <a:endParaRPr sz="1400">
              <a:latin typeface="Arial"/>
              <a:cs typeface="Arial"/>
            </a:endParaRPr>
          </a:p>
          <a:p>
            <a:pPr marL="297815" indent="-285115">
              <a:lnSpc>
                <a:spcPct val="100000"/>
              </a:lnSpc>
              <a:spcBef>
                <a:spcPts val="844"/>
              </a:spcBef>
              <a:buFont typeface="Wingdings"/>
              <a:buChar char=""/>
              <a:tabLst>
                <a:tab pos="297815" algn="l"/>
              </a:tabLst>
            </a:pPr>
            <a:r>
              <a:rPr sz="1400" dirty="0">
                <a:solidFill>
                  <a:srgbClr val="FFFFFF"/>
                </a:solidFill>
                <a:latin typeface="Arial"/>
                <a:cs typeface="Arial"/>
              </a:rPr>
              <a:t>All</a:t>
            </a:r>
            <a:r>
              <a:rPr sz="1400" spc="-20" dirty="0">
                <a:solidFill>
                  <a:srgbClr val="FFFFFF"/>
                </a:solidFill>
                <a:latin typeface="Arial"/>
                <a:cs typeface="Arial"/>
              </a:rPr>
              <a:t> </a:t>
            </a:r>
            <a:r>
              <a:rPr sz="1400" dirty="0">
                <a:solidFill>
                  <a:srgbClr val="FFFFFF"/>
                </a:solidFill>
                <a:latin typeface="Arial"/>
                <a:cs typeface="Arial"/>
              </a:rPr>
              <a:t>accommodation</a:t>
            </a:r>
            <a:r>
              <a:rPr sz="1400" spc="-55" dirty="0">
                <a:solidFill>
                  <a:srgbClr val="FFFFFF"/>
                </a:solidFill>
                <a:latin typeface="Arial"/>
                <a:cs typeface="Arial"/>
              </a:rPr>
              <a:t> </a:t>
            </a:r>
            <a:r>
              <a:rPr sz="1400" spc="-10" dirty="0">
                <a:solidFill>
                  <a:srgbClr val="FFFFFF"/>
                </a:solidFill>
                <a:latin typeface="Arial"/>
                <a:cs typeface="Arial"/>
              </a:rPr>
              <a:t>audited</a:t>
            </a:r>
            <a:endParaRPr sz="1400">
              <a:latin typeface="Arial"/>
              <a:cs typeface="Arial"/>
            </a:endParaRPr>
          </a:p>
        </p:txBody>
      </p:sp>
      <p:pic>
        <p:nvPicPr>
          <p:cNvPr id="6" name="object 6"/>
          <p:cNvPicPr/>
          <p:nvPr/>
        </p:nvPicPr>
        <p:blipFill>
          <a:blip r:embed="rId2" cstate="print"/>
          <a:stretch>
            <a:fillRect/>
          </a:stretch>
        </p:blipFill>
        <p:spPr>
          <a:xfrm>
            <a:off x="6012179" y="1629155"/>
            <a:ext cx="1360169" cy="4692396"/>
          </a:xfrm>
          <a:prstGeom prst="rect">
            <a:avLst/>
          </a:prstGeom>
        </p:spPr>
      </p:pic>
      <p:pic>
        <p:nvPicPr>
          <p:cNvPr id="7" name="object 7"/>
          <p:cNvPicPr/>
          <p:nvPr/>
        </p:nvPicPr>
        <p:blipFill>
          <a:blip r:embed="rId3" cstate="print"/>
          <a:stretch>
            <a:fillRect/>
          </a:stretch>
        </p:blipFill>
        <p:spPr>
          <a:xfrm>
            <a:off x="5924550" y="553212"/>
            <a:ext cx="1535429" cy="717041"/>
          </a:xfrm>
          <a:prstGeom prst="rect">
            <a:avLst/>
          </a:prstGeom>
        </p:spPr>
      </p:pic>
      <p:grpSp>
        <p:nvGrpSpPr>
          <p:cNvPr id="8" name="Group 7">
            <a:extLst>
              <a:ext uri="{FF2B5EF4-FFF2-40B4-BE49-F238E27FC236}">
                <a16:creationId xmlns:a16="http://schemas.microsoft.com/office/drawing/2014/main" id="{3B667DF7-1EB6-97DB-9F64-C2230FE2EED5}"/>
              </a:ext>
            </a:extLst>
          </p:cNvPr>
          <p:cNvGrpSpPr/>
          <p:nvPr/>
        </p:nvGrpSpPr>
        <p:grpSpPr>
          <a:xfrm>
            <a:off x="1066800" y="5878707"/>
            <a:ext cx="3069651" cy="762455"/>
            <a:chOff x="1066800" y="5878707"/>
            <a:chExt cx="3069651" cy="762455"/>
          </a:xfrm>
        </p:grpSpPr>
        <p:pic>
          <p:nvPicPr>
            <p:cNvPr id="9" name="Graphic 8" descr="Internet with solid fill">
              <a:extLst>
                <a:ext uri="{FF2B5EF4-FFF2-40B4-BE49-F238E27FC236}">
                  <a16:creationId xmlns:a16="http://schemas.microsoft.com/office/drawing/2014/main" id="{D6C7F9D5-8982-846F-61E8-26447E7569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75764" y="5878707"/>
              <a:ext cx="540765" cy="540765"/>
            </a:xfrm>
            <a:prstGeom prst="rect">
              <a:avLst/>
            </a:prstGeom>
          </p:spPr>
        </p:pic>
        <p:sp>
          <p:nvSpPr>
            <p:cNvPr id="10" name="TextBox 9">
              <a:extLst>
                <a:ext uri="{FF2B5EF4-FFF2-40B4-BE49-F238E27FC236}">
                  <a16:creationId xmlns:a16="http://schemas.microsoft.com/office/drawing/2014/main" id="{9041DB4D-4C49-C847-7997-DCE676CF9F14}"/>
                </a:ext>
              </a:extLst>
            </p:cNvPr>
            <p:cNvSpPr txBox="1"/>
            <p:nvPr/>
          </p:nvSpPr>
          <p:spPr>
            <a:xfrm>
              <a:off x="1066800" y="6379552"/>
              <a:ext cx="3069651" cy="261610"/>
            </a:xfrm>
            <a:prstGeom prst="rect">
              <a:avLst/>
            </a:prstGeom>
            <a:noFill/>
          </p:spPr>
          <p:txBody>
            <a:bodyPr wrap="square">
              <a:spAutoFit/>
            </a:bodyPr>
            <a:lstStyle/>
            <a:p>
              <a:pPr marL="12700">
                <a:lnSpc>
                  <a:spcPct val="100000"/>
                </a:lnSpc>
                <a:spcBef>
                  <a:spcPts val="844"/>
                </a:spcBef>
                <a:tabLst>
                  <a:tab pos="297815" algn="l"/>
                </a:tabLst>
              </a:pPr>
              <a:r>
                <a:rPr lang="en-US" sz="1100" dirty="0">
                  <a:solidFill>
                    <a:srgbClr val="FFFFFF"/>
                  </a:solidFill>
                  <a:latin typeface="Arial"/>
                  <a:cs typeface="Arial"/>
                  <a:hlinkClick r:id="rId6"/>
                </a:rPr>
                <a:t>M</a:t>
              </a:r>
              <a:r>
                <a:rPr lang="en-GB" sz="1100" dirty="0">
                  <a:solidFill>
                    <a:srgbClr val="FFFFFF"/>
                  </a:solidFill>
                  <a:latin typeface="Arial"/>
                  <a:cs typeface="Arial"/>
                  <a:hlinkClick r:id="rId6"/>
                </a:rPr>
                <a:t>ore about accreditation.</a:t>
              </a:r>
              <a:endParaRPr lang="en-GB" sz="1100" dirty="0">
                <a:latin typeface="Arial"/>
                <a:cs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5DA374-7B46-B274-E73A-1AA048C9094C}"/>
              </a:ext>
            </a:extLst>
          </p:cNvPr>
          <p:cNvPicPr>
            <a:picLocks noChangeAspect="1"/>
          </p:cNvPicPr>
          <p:nvPr/>
        </p:nvPicPr>
        <p:blipFill>
          <a:blip r:embed="rId2"/>
          <a:stretch>
            <a:fillRect/>
          </a:stretch>
        </p:blipFill>
        <p:spPr>
          <a:xfrm>
            <a:off x="4202258" y="0"/>
            <a:ext cx="4941742" cy="6858000"/>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34336" y="1387106"/>
            <a:ext cx="3248324" cy="1016945"/>
          </a:xfrm>
          <a:prstGeom prst="rect">
            <a:avLst/>
          </a:prstGeom>
        </p:spPr>
        <p:txBody>
          <a:bodyPr vert="horz" wrap="square" lIns="0" tIns="118110" rIns="0" bIns="0" rtlCol="0">
            <a:spAutoFit/>
          </a:bodyPr>
          <a:lstStyle/>
          <a:p>
            <a:pPr marL="12700" marR="5080">
              <a:lnSpc>
                <a:spcPts val="3460"/>
              </a:lnSpc>
              <a:spcBef>
                <a:spcPts val="930"/>
              </a:spcBef>
            </a:pPr>
            <a:r>
              <a:rPr lang="en-US" spc="-10" dirty="0"/>
              <a:t>Olympic Stadium</a:t>
            </a:r>
            <a:endParaRPr spc="-10" dirty="0"/>
          </a:p>
        </p:txBody>
      </p:sp>
      <p:sp>
        <p:nvSpPr>
          <p:cNvPr id="8" name="object 8"/>
          <p:cNvSpPr txBox="1"/>
          <p:nvPr/>
        </p:nvSpPr>
        <p:spPr>
          <a:xfrm>
            <a:off x="434336" y="2667000"/>
            <a:ext cx="2951480" cy="658514"/>
          </a:xfrm>
          <a:prstGeom prst="rect">
            <a:avLst/>
          </a:prstGeom>
        </p:spPr>
        <p:txBody>
          <a:bodyPr vert="horz" wrap="square" lIns="0" tIns="12065" rIns="0" bIns="0" rtlCol="0">
            <a:spAutoFit/>
          </a:bodyPr>
          <a:lstStyle/>
          <a:p>
            <a:r>
              <a:rPr lang="en-GB" sz="1400" b="0" dirty="0">
                <a:solidFill>
                  <a:schemeClr val="bg1"/>
                </a:solidFill>
              </a:rPr>
              <a:t>Tour the historic Olympia park Berlin, the stadium built for the 1936 Summer Olympics.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F3D38642-A7F7-5622-CCE7-6E830753E0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5081"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509104"/>
            <a:ext cx="2582545" cy="1120820"/>
          </a:xfrm>
          <a:prstGeom prst="rect">
            <a:avLst/>
          </a:prstGeom>
        </p:spPr>
        <p:txBody>
          <a:bodyPr vert="horz" wrap="square" lIns="0" tIns="12700" rIns="0" bIns="0" rtlCol="0">
            <a:spAutoFit/>
          </a:bodyPr>
          <a:lstStyle/>
          <a:p>
            <a:pPr marL="12700">
              <a:lnSpc>
                <a:spcPct val="100000"/>
              </a:lnSpc>
              <a:spcBef>
                <a:spcPts val="100"/>
              </a:spcBef>
            </a:pPr>
            <a:r>
              <a:rPr lang="en-US" spc="-50" dirty="0"/>
              <a:t>Stasi Museum</a:t>
            </a:r>
            <a:endParaRPr spc="-50" dirty="0"/>
          </a:p>
        </p:txBody>
      </p:sp>
      <p:sp>
        <p:nvSpPr>
          <p:cNvPr id="8" name="object 8"/>
          <p:cNvSpPr txBox="1"/>
          <p:nvPr/>
        </p:nvSpPr>
        <p:spPr>
          <a:xfrm>
            <a:off x="474218" y="2819400"/>
            <a:ext cx="2921635" cy="2382062"/>
          </a:xfrm>
          <a:prstGeom prst="rect">
            <a:avLst/>
          </a:prstGeom>
        </p:spPr>
        <p:txBody>
          <a:bodyPr vert="horz" wrap="square" lIns="0" tIns="12065" rIns="0" bIns="0" rtlCol="0">
            <a:spAutoFit/>
          </a:bodyPr>
          <a:lstStyle/>
          <a:p>
            <a:r>
              <a:rPr lang="en-GB" sz="1400" b="0" dirty="0">
                <a:solidFill>
                  <a:schemeClr val="bg1"/>
                </a:solidFill>
              </a:rPr>
              <a:t>Students of the Cold War will get a real insight into life in the former East Berlin at the Stasi Museum. This is the centre of the archives from the former East German Security Services.</a:t>
            </a:r>
          </a:p>
          <a:p>
            <a:endParaRPr lang="en-GB" sz="1400" b="0" dirty="0">
              <a:solidFill>
                <a:schemeClr val="bg1"/>
              </a:solidFill>
            </a:endParaRPr>
          </a:p>
          <a:p>
            <a:r>
              <a:rPr lang="en-GB" sz="1400" b="0" dirty="0">
                <a:solidFill>
                  <a:schemeClr val="bg1"/>
                </a:solidFill>
              </a:rPr>
              <a:t>The centrepiece of the exhibition is the office and working quarters of the former Minister of State Security, the head of Stasi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3FA20BBE-B1AF-90A9-5D88-B9B05E4AC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442084"/>
            <a:ext cx="3526282" cy="1016945"/>
          </a:xfrm>
          <a:prstGeom prst="rect">
            <a:avLst/>
          </a:prstGeom>
        </p:spPr>
        <p:txBody>
          <a:bodyPr vert="horz" wrap="square" lIns="0" tIns="118110" rIns="0" bIns="0" rtlCol="0">
            <a:spAutoFit/>
          </a:bodyPr>
          <a:lstStyle/>
          <a:p>
            <a:pPr marL="12700" marR="5080">
              <a:lnSpc>
                <a:spcPts val="3460"/>
              </a:lnSpc>
              <a:spcBef>
                <a:spcPts val="930"/>
              </a:spcBef>
            </a:pPr>
            <a:r>
              <a:rPr lang="en-US" dirty="0"/>
              <a:t>Museum of Photography</a:t>
            </a:r>
            <a:endParaRPr spc="-10" dirty="0"/>
          </a:p>
        </p:txBody>
      </p:sp>
      <p:sp>
        <p:nvSpPr>
          <p:cNvPr id="8" name="object 8"/>
          <p:cNvSpPr txBox="1"/>
          <p:nvPr/>
        </p:nvSpPr>
        <p:spPr>
          <a:xfrm>
            <a:off x="474218" y="2732507"/>
            <a:ext cx="2957830" cy="2382062"/>
          </a:xfrm>
          <a:prstGeom prst="rect">
            <a:avLst/>
          </a:prstGeom>
        </p:spPr>
        <p:txBody>
          <a:bodyPr vert="horz" wrap="square" lIns="0" tIns="12065" rIns="0" bIns="0" rtlCol="0">
            <a:spAutoFit/>
          </a:bodyPr>
          <a:lstStyle/>
          <a:p>
            <a:r>
              <a:rPr lang="en-GB" sz="1400" b="0" dirty="0">
                <a:solidFill>
                  <a:schemeClr val="bg1"/>
                </a:solidFill>
              </a:rPr>
              <a:t>This museum is regarded as a world leader in photography.</a:t>
            </a:r>
          </a:p>
          <a:p>
            <a:endParaRPr lang="en-GB" sz="1400" b="0" dirty="0">
              <a:solidFill>
                <a:schemeClr val="bg1"/>
              </a:solidFill>
            </a:endParaRPr>
          </a:p>
          <a:p>
            <a:r>
              <a:rPr lang="en-GB" sz="1400" b="0" dirty="0">
                <a:solidFill>
                  <a:schemeClr val="bg1"/>
                </a:solidFill>
              </a:rPr>
              <a:t>In the last few years alone, over 700,000 visitors have flocked to see exhibitions organised by the Helmut Newton Foundation, ranging from ‘Sex and Landscapes’ to ‘Newton, </a:t>
            </a:r>
            <a:r>
              <a:rPr lang="en-GB" sz="1400" b="0" dirty="0" err="1">
                <a:solidFill>
                  <a:schemeClr val="bg1"/>
                </a:solidFill>
              </a:rPr>
              <a:t>Nachtwey</a:t>
            </a:r>
            <a:r>
              <a:rPr lang="en-GB" sz="1400" b="0" dirty="0">
                <a:solidFill>
                  <a:schemeClr val="bg1"/>
                </a:solidFill>
              </a:rPr>
              <a:t>, </a:t>
            </a:r>
            <a:r>
              <a:rPr lang="en-GB" sz="1400" b="0" dirty="0" err="1">
                <a:solidFill>
                  <a:schemeClr val="bg1"/>
                </a:solidFill>
              </a:rPr>
              <a:t>Lachapelle</a:t>
            </a:r>
            <a:r>
              <a:rPr lang="en-GB" sz="1400" b="0" dirty="0">
                <a:solidFill>
                  <a:schemeClr val="bg1"/>
                </a:solidFill>
              </a:rPr>
              <a:t>: Men, War &amp; Peace’ and ‘</a:t>
            </a:r>
            <a:r>
              <a:rPr lang="en-GB" sz="1400" b="0" dirty="0" err="1">
                <a:solidFill>
                  <a:schemeClr val="bg1"/>
                </a:solidFill>
              </a:rPr>
              <a:t>Pigozzi</a:t>
            </a:r>
            <a:r>
              <a:rPr lang="en-GB" sz="1400" b="0" dirty="0">
                <a:solidFill>
                  <a:schemeClr val="bg1"/>
                </a:solidFill>
              </a:rPr>
              <a:t> and the Paparazzi’.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6A8980C7-D71E-3700-78E9-DE1A7AF8D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268656"/>
            <a:ext cx="3284220" cy="1013460"/>
          </a:xfrm>
          <a:prstGeom prst="rect">
            <a:avLst/>
          </a:prstGeom>
        </p:spPr>
        <p:txBody>
          <a:bodyPr vert="horz" wrap="square" lIns="0" tIns="451612" rIns="0" bIns="0" rtlCol="0">
            <a:spAutoFit/>
          </a:bodyPr>
          <a:lstStyle/>
          <a:p>
            <a:pPr marL="12700">
              <a:lnSpc>
                <a:spcPct val="100000"/>
              </a:lnSpc>
              <a:spcBef>
                <a:spcPts val="100"/>
              </a:spcBef>
            </a:pPr>
            <a:r>
              <a:rPr lang="en-GB" sz="3600" dirty="0"/>
              <a:t>Reichstag</a:t>
            </a:r>
            <a:endParaRPr spc="-10" dirty="0"/>
          </a:p>
        </p:txBody>
      </p:sp>
      <p:sp>
        <p:nvSpPr>
          <p:cNvPr id="8" name="object 8"/>
          <p:cNvSpPr txBox="1"/>
          <p:nvPr/>
        </p:nvSpPr>
        <p:spPr>
          <a:xfrm>
            <a:off x="495300" y="2667000"/>
            <a:ext cx="3009900" cy="2166619"/>
          </a:xfrm>
          <a:prstGeom prst="rect">
            <a:avLst/>
          </a:prstGeom>
        </p:spPr>
        <p:txBody>
          <a:bodyPr vert="horz" wrap="square" lIns="0" tIns="12065" rIns="0" bIns="0" rtlCol="0">
            <a:spAutoFit/>
          </a:bodyPr>
          <a:lstStyle/>
          <a:p>
            <a:r>
              <a:rPr lang="en-GB" sz="1400" b="0" dirty="0">
                <a:solidFill>
                  <a:schemeClr val="bg1"/>
                </a:solidFill>
              </a:rPr>
              <a:t>Explore the Old and New Reichstag to get a sense of political Germany. The restored older structure contrasts beautifully with the new Reichstag.</a:t>
            </a:r>
          </a:p>
          <a:p>
            <a:endParaRPr lang="en-GB" sz="1400" b="0" dirty="0">
              <a:solidFill>
                <a:schemeClr val="bg1"/>
              </a:solidFill>
            </a:endParaRPr>
          </a:p>
          <a:p>
            <a:r>
              <a:rPr lang="en-GB" sz="1400" b="0" dirty="0">
                <a:solidFill>
                  <a:schemeClr val="bg1"/>
                </a:solidFill>
              </a:rPr>
              <a:t>The striking glass dome symbolises the transparency of the democratic process in Germany and how far it has come since its darker days throughout the 20th century.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74D5F3-3A50-F34C-92A3-5333981D0ED3}"/>
              </a:ext>
            </a:extLst>
          </p:cNvPr>
          <p:cNvPicPr>
            <a:picLocks noChangeAspect="1"/>
          </p:cNvPicPr>
          <p:nvPr/>
        </p:nvPicPr>
        <p:blipFill>
          <a:blip r:embed="rId2"/>
          <a:stretch>
            <a:fillRect/>
          </a:stretch>
        </p:blipFill>
        <p:spPr>
          <a:xfrm>
            <a:off x="4212590" y="0"/>
            <a:ext cx="4931410" cy="6858000"/>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1229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64185" y="1396890"/>
            <a:ext cx="3284220" cy="1016945"/>
          </a:xfrm>
          <a:prstGeom prst="rect">
            <a:avLst/>
          </a:prstGeom>
        </p:spPr>
        <p:txBody>
          <a:bodyPr vert="horz" wrap="square" lIns="0" tIns="118110" rIns="0" bIns="0" rtlCol="0">
            <a:spAutoFit/>
          </a:bodyPr>
          <a:lstStyle/>
          <a:p>
            <a:pPr marL="12700" marR="5080">
              <a:lnSpc>
                <a:spcPts val="3460"/>
              </a:lnSpc>
              <a:spcBef>
                <a:spcPts val="930"/>
              </a:spcBef>
            </a:pPr>
            <a:r>
              <a:rPr lang="en-US" spc="-20" dirty="0"/>
              <a:t>Brandenburg Gate</a:t>
            </a:r>
            <a:endParaRPr spc="-20" dirty="0"/>
          </a:p>
        </p:txBody>
      </p:sp>
      <p:sp>
        <p:nvSpPr>
          <p:cNvPr id="8" name="object 8"/>
          <p:cNvSpPr txBox="1"/>
          <p:nvPr/>
        </p:nvSpPr>
        <p:spPr>
          <a:xfrm>
            <a:off x="533875" y="2684796"/>
            <a:ext cx="2990215" cy="1304844"/>
          </a:xfrm>
          <a:prstGeom prst="rect">
            <a:avLst/>
          </a:prstGeom>
        </p:spPr>
        <p:txBody>
          <a:bodyPr vert="horz" wrap="square" lIns="0" tIns="12065" rIns="0" bIns="0" rtlCol="0">
            <a:spAutoFit/>
          </a:bodyPr>
          <a:lstStyle/>
          <a:p>
            <a:r>
              <a:rPr lang="en-GB" sz="1400" b="0" dirty="0">
                <a:solidFill>
                  <a:schemeClr val="bg1"/>
                </a:solidFill>
              </a:rPr>
              <a:t>One of the most recognisable German landmarks, Brandenburg Gate was a symbol of Berlin and German division during the Cold War, it is now a national symbol of peace and unity.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0B25580-A94C-BFD5-153D-EC5B4B1E5A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590" y="0"/>
            <a:ext cx="493141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64185" y="1010207"/>
            <a:ext cx="3284220" cy="1564018"/>
          </a:xfrm>
          <a:prstGeom prst="rect">
            <a:avLst/>
          </a:prstGeom>
        </p:spPr>
        <p:txBody>
          <a:bodyPr vert="horz" wrap="square" lIns="0" tIns="451612" rIns="0" bIns="0" rtlCol="0">
            <a:spAutoFit/>
          </a:bodyPr>
          <a:lstStyle/>
          <a:p>
            <a:pPr marL="12700">
              <a:lnSpc>
                <a:spcPct val="100000"/>
              </a:lnSpc>
              <a:spcBef>
                <a:spcPts val="100"/>
              </a:spcBef>
            </a:pPr>
            <a:r>
              <a:rPr lang="en-US" spc="-20" dirty="0"/>
              <a:t>New National Gallery</a:t>
            </a:r>
            <a:endParaRPr spc="-20" dirty="0"/>
          </a:p>
        </p:txBody>
      </p:sp>
      <p:sp>
        <p:nvSpPr>
          <p:cNvPr id="8" name="object 8"/>
          <p:cNvSpPr txBox="1"/>
          <p:nvPr/>
        </p:nvSpPr>
        <p:spPr>
          <a:xfrm>
            <a:off x="474218" y="2819400"/>
            <a:ext cx="2989580" cy="3028393"/>
          </a:xfrm>
          <a:prstGeom prst="rect">
            <a:avLst/>
          </a:prstGeom>
        </p:spPr>
        <p:txBody>
          <a:bodyPr vert="horz" wrap="square" lIns="0" tIns="12065" rIns="0" bIns="0" rtlCol="0">
            <a:spAutoFit/>
          </a:bodyPr>
          <a:lstStyle/>
          <a:p>
            <a:r>
              <a:rPr lang="en-GB" sz="1400" b="0" dirty="0">
                <a:solidFill>
                  <a:schemeClr val="bg1"/>
                </a:solidFill>
              </a:rPr>
              <a:t>The New National Gallery is dedicated to modern art and is free to visit.</a:t>
            </a:r>
          </a:p>
          <a:p>
            <a:endParaRPr lang="en-GB" sz="1400" b="0" dirty="0">
              <a:solidFill>
                <a:schemeClr val="bg1"/>
              </a:solidFill>
            </a:endParaRPr>
          </a:p>
          <a:p>
            <a:r>
              <a:rPr lang="en-GB" sz="1400" b="0" dirty="0">
                <a:solidFill>
                  <a:schemeClr val="bg1"/>
                </a:solidFill>
              </a:rPr>
              <a:t>The focus of the collection is on works by representatives of cubism, expressionists, of the Bauhaus, surrealism of the Group Zero and of American colour-field painting as well as artists like Pablo Picasso, Ernst Ludwig Kirchner, Paul Klee, Max </a:t>
            </a:r>
            <a:r>
              <a:rPr lang="en-GB" sz="1400" b="0" dirty="0" err="1">
                <a:solidFill>
                  <a:schemeClr val="bg1"/>
                </a:solidFill>
              </a:rPr>
              <a:t>Beckmann,Otto</a:t>
            </a:r>
            <a:r>
              <a:rPr lang="en-GB" sz="1400" b="0" dirty="0">
                <a:solidFill>
                  <a:schemeClr val="bg1"/>
                </a:solidFill>
              </a:rPr>
              <a:t> Dix and from the era after 1945 Yves Klein, Lucio Fontana, Barnett Newman, Morris Louis, etc.</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1421</Words>
  <Application>Microsoft Office PowerPoint</Application>
  <PresentationFormat>On-screen Show (4:3)</PresentationFormat>
  <Paragraphs>117</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Wingdings</vt:lpstr>
      <vt:lpstr>Office Theme</vt:lpstr>
      <vt:lpstr>Your trip to Berlin</vt:lpstr>
      <vt:lpstr>We help students reach new heights</vt:lpstr>
      <vt:lpstr>You’re in safe hands</vt:lpstr>
      <vt:lpstr>Olympic Stadium</vt:lpstr>
      <vt:lpstr>Stasi Museum</vt:lpstr>
      <vt:lpstr>Museum of Photography</vt:lpstr>
      <vt:lpstr>Reichstag</vt:lpstr>
      <vt:lpstr>Brandenburg Gate</vt:lpstr>
      <vt:lpstr>New National Gallery</vt:lpstr>
      <vt:lpstr>Wannsee Villa</vt:lpstr>
      <vt:lpstr>Fernsehturm TV Tower </vt:lpstr>
      <vt:lpstr>Checkpoint Charlie Museum</vt:lpstr>
      <vt:lpstr>East Side Gallery</vt:lpstr>
      <vt:lpstr>Sachsenhausen </vt:lpstr>
      <vt:lpstr>Bauhaus Archive Museum of Design </vt:lpstr>
      <vt:lpstr>Topography of Terror</vt:lpstr>
      <vt:lpstr>Memorial to the Murdered Jews of Europe </vt:lpstr>
      <vt:lpstr>Berlin River Cruise</vt:lpstr>
      <vt:lpstr>Underground Tour</vt:lpstr>
      <vt:lpstr>Cinestar Berlin &amp; IMAX Potsdamer Platz</vt:lpstr>
      <vt:lpstr>Berlin is waiting for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Paris</dc:title>
  <dc:creator>Voyager School Travel</dc:creator>
  <cp:lastModifiedBy>Emma Heasman</cp:lastModifiedBy>
  <cp:revision>5</cp:revision>
  <dcterms:created xsi:type="dcterms:W3CDTF">2024-04-03T09:08:18Z</dcterms:created>
  <dcterms:modified xsi:type="dcterms:W3CDTF">2024-04-04T08:42:45Z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2024-04-03T00:00:00Z</vt:filetime>
  </property>
  <property fmtid="{D5CDD505-2E9C-101B-9397-08002B2CF9AE}" pid="3" name="Creator">
    <vt:lpwstr>MicrosoftÂ® PowerPointÂ® 2019</vt:lpwstr>
  </property>
  <property fmtid="{D5CDD505-2E9C-101B-9397-08002B2CF9AE}" pid="4" name="LastSaved">
    <vt:filetime>2024-04-03T00:00:00Z</vt:filetime>
  </property>
  <property fmtid="{D5CDD505-2E9C-101B-9397-08002B2CF9AE}" pid="5" name="Producer">
    <vt:lpwstr>Adobe PDF Services</vt:lpwstr>
  </property>
</Properties>
</file>