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091" r:id="rId1"/>
  </p:sldMasterIdLst>
  <p:notesMasterIdLst>
    <p:notesMasterId r:id="rId14"/>
  </p:notesMasterIdLst>
  <p:sldIdLst>
    <p:sldId id="308" r:id="rId2"/>
    <p:sldId id="388" r:id="rId3"/>
    <p:sldId id="389" r:id="rId4"/>
    <p:sldId id="383" r:id="rId5"/>
    <p:sldId id="430" r:id="rId6"/>
    <p:sldId id="407" r:id="rId7"/>
    <p:sldId id="424" r:id="rId8"/>
    <p:sldId id="385" r:id="rId9"/>
    <p:sldId id="428" r:id="rId10"/>
    <p:sldId id="427" r:id="rId11"/>
    <p:sldId id="429" r:id="rId12"/>
    <p:sldId id="378" r:id="rId13"/>
  </p:sldIdLst>
  <p:sldSz cx="9144000" cy="6858000" type="screen4x3"/>
  <p:notesSz cx="6834188" cy="9979025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91D0"/>
    <a:srgbClr val="1E1E1E"/>
    <a:srgbClr val="00528C"/>
    <a:srgbClr val="F98101"/>
    <a:srgbClr val="0087AC"/>
    <a:srgbClr val="576563"/>
    <a:srgbClr val="777777"/>
    <a:srgbClr val="5F5F5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939" autoAdjust="0"/>
  </p:normalViewPr>
  <p:slideViewPr>
    <p:cSldViewPr>
      <p:cViewPr varScale="1">
        <p:scale>
          <a:sx n="98" d="100"/>
          <a:sy n="98" d="100"/>
        </p:scale>
        <p:origin x="3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1913" y="0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B66D95-2EE8-4232-AD33-01996582BBDC}" type="datetimeFigureOut">
              <a:rPr lang="en-GB"/>
              <a:pPr>
                <a:defRPr/>
              </a:pPr>
              <a:t>11/11/2022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740275"/>
            <a:ext cx="5467350" cy="4491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78963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1913" y="9478963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E5659F2-D8C9-47F3-85EA-B2EC83B8DD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7801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98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66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64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392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522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195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085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221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AFD16-1731-48D9-A435-4C5814ACCF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34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AA0AA-9FDA-4355-A929-060DAE5EBC3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5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ED7AD-E462-4417-8BFE-9BA0C86E470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8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FE5A6-E75D-465D-8CA6-3314E6AED7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04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BC8-31EB-4774-A858-6C1683D427C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68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32430-6B96-41B4-AFBB-1F141AFC644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12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F3E5A-58A5-4990-9524-FC017ABB388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3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17D06-CE00-4308-ADBE-1FACF78D38D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81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EB4A7-8BD1-4011-93B2-D26E57B2623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16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B0562-9E98-4385-A6B0-E2BCA4E1436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4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836B9-C826-4CC1-AF9F-37C6DFA216B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1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2D8F201-2C08-47EC-98E9-A06E853B02E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27C4E29-B3E2-70AF-6942-F6098A5ED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607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D974AB-0E0B-4B5B-9F47-078FA32C5682}"/>
              </a:ext>
            </a:extLst>
          </p:cNvPr>
          <p:cNvSpPr/>
          <p:nvPr/>
        </p:nvSpPr>
        <p:spPr>
          <a:xfrm rot="21396250">
            <a:off x="-135632" y="-685097"/>
            <a:ext cx="9443836" cy="2870219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104655C-E902-4EDC-94E6-F182FCE7E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465844"/>
            <a:ext cx="734481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chemeClr val="bg1"/>
                </a:solidFill>
              </a:rPr>
              <a:t>Your trip to Dearne Valley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School Name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DD–DD MM 2022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75F03C9-8B6B-4114-892C-4253E8EEA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13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1126E5E-1F81-D43B-D783-49ABEF8CDF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6605879"/>
              </p:ext>
            </p:extLst>
          </p:nvPr>
        </p:nvGraphicFramePr>
        <p:xfrm>
          <a:off x="3872409" y="-132438"/>
          <a:ext cx="5271591" cy="7017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856920" imgH="9142560" progId="">
                  <p:embed/>
                </p:oleObj>
              </mc:Choice>
              <mc:Fallback>
                <p:oleObj r:id="rId3" imgW="6856920" imgH="9142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2409" y="-132438"/>
                        <a:ext cx="5271591" cy="7017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468EA62-5613-8491-FF5F-28235E42EDB6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629A90D-9EAE-6FA7-1F6E-84CFDD617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A05015-9DAB-2784-F8FC-7F30DD5BB99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Kayaking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BC64A9-1181-91F0-EC56-133CA8E240EE}"/>
              </a:ext>
            </a:extLst>
          </p:cNvPr>
          <p:cNvSpPr txBox="1"/>
          <p:nvPr/>
        </p:nvSpPr>
        <p:spPr>
          <a:xfrm>
            <a:off x="395536" y="2593881"/>
            <a:ext cx="3168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Kayaking sessions are conducted on the beautiful on-site lake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Simple instructions are given in French and the students will master various skills in a very safe and fun environment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57BB1EB-FC29-F74B-8A7D-8651738EA1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0324572"/>
              </p:ext>
            </p:extLst>
          </p:nvPr>
        </p:nvGraphicFramePr>
        <p:xfrm>
          <a:off x="4010161" y="-63961"/>
          <a:ext cx="5199583" cy="6921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856920" imgH="9142560" progId="">
                  <p:embed/>
                </p:oleObj>
              </mc:Choice>
              <mc:Fallback>
                <p:oleObj r:id="rId3" imgW="6856920" imgH="9142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10161" y="-63961"/>
                        <a:ext cx="5199583" cy="6921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468EA62-5613-8491-FF5F-28235E42EDB6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629A90D-9EAE-6FA7-1F6E-84CFDD617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A05015-9DAB-2784-F8FC-7F30DD5BB99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 err="1">
                <a:solidFill>
                  <a:schemeClr val="bg1"/>
                </a:solidFill>
              </a:rPr>
              <a:t>Aeroball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BC64A9-1181-91F0-EC56-133CA8E240EE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err="1">
                <a:solidFill>
                  <a:schemeClr val="bg1"/>
                </a:solidFill>
              </a:rPr>
              <a:t>Aeroball</a:t>
            </a:r>
            <a:r>
              <a:rPr lang="en-GB" sz="1400" b="0" dirty="0">
                <a:solidFill>
                  <a:schemeClr val="bg1"/>
                </a:solidFill>
              </a:rPr>
              <a:t> is your favourite sport you’ve never heard of…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The trampoline-basketball-volleyball game is played in teams of 2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The game is a great opportunity to practise those </a:t>
            </a:r>
            <a:r>
              <a:rPr lang="en-GB" sz="1400" dirty="0">
                <a:solidFill>
                  <a:schemeClr val="bg1"/>
                </a:solidFill>
              </a:rPr>
              <a:t>pesky French numbers as students keep score</a:t>
            </a:r>
          </a:p>
        </p:txBody>
      </p:sp>
    </p:spTree>
    <p:extLst>
      <p:ext uri="{BB962C8B-B14F-4D97-AF65-F5344CB8AC3E}">
        <p14:creationId xmlns:p14="http://schemas.microsoft.com/office/powerpoint/2010/main" val="17143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9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838317-BFB9-450F-B333-54780D8C7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9" y="5836386"/>
            <a:ext cx="1362283" cy="1788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09F7F8-16F9-4974-8542-B1C431BF561B}"/>
              </a:ext>
            </a:extLst>
          </p:cNvPr>
          <p:cNvSpPr txBox="1"/>
          <p:nvPr/>
        </p:nvSpPr>
        <p:spPr>
          <a:xfrm>
            <a:off x="3806377" y="5530976"/>
            <a:ext cx="15312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</a:rPr>
              <a:t>Find us on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86AC7EE9-A260-766E-DD9A-57406CA76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22" y="1659922"/>
            <a:ext cx="5837956" cy="3538155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14D11DC-BA0F-1134-1F47-4181972FE4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1CE0861-D8A9-4A54-B506-1F1587B75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-1486" r="9059" b="-3697"/>
          <a:stretch/>
        </p:blipFill>
        <p:spPr>
          <a:xfrm>
            <a:off x="0" y="-171400"/>
            <a:ext cx="9252520" cy="7331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90077"/>
            <a:ext cx="3600400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We help students reach new heights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C6587B-AA75-4A19-9A99-B318855FC44D}"/>
              </a:ext>
            </a:extLst>
          </p:cNvPr>
          <p:cNvSpPr txBox="1"/>
          <p:nvPr/>
        </p:nvSpPr>
        <p:spPr>
          <a:xfrm>
            <a:off x="395536" y="3212976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Voyager School Travel </a:t>
            </a:r>
            <a:r>
              <a:rPr lang="en-GB" sz="1400" dirty="0">
                <a:solidFill>
                  <a:schemeClr val="bg1"/>
                </a:solidFill>
              </a:rPr>
              <a:t>specialises in educational school trips where students can learn, thrive and achieve their potential outside the classroom.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We believe that every school trip should provide students with new experiences, learning activities and exposure to local culture with genuine educational benefit.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altLang="en-US" sz="1400" b="0" dirty="0">
                <a:solidFill>
                  <a:schemeClr val="bg1"/>
                </a:solidFill>
              </a:rPr>
              <a:t>Over </a:t>
            </a:r>
            <a:r>
              <a:rPr lang="en-GB" altLang="en-US" sz="1400" b="1" dirty="0">
                <a:solidFill>
                  <a:schemeClr val="bg1"/>
                </a:solidFill>
              </a:rPr>
              <a:t>35,000 students </a:t>
            </a:r>
            <a:r>
              <a:rPr lang="en-GB" altLang="en-US" sz="1400" b="0" dirty="0">
                <a:solidFill>
                  <a:schemeClr val="bg1"/>
                </a:solidFill>
              </a:rPr>
              <a:t>travel with us each year 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42B9E5C-817A-4E9D-9D01-F1B077407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2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390077"/>
            <a:ext cx="360040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You’re in safe hands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B6D8-FAE3-4F6A-A944-2BE0BA9A3A22}"/>
              </a:ext>
            </a:extLst>
          </p:cNvPr>
          <p:cNvSpPr txBox="1"/>
          <p:nvPr/>
        </p:nvSpPr>
        <p:spPr>
          <a:xfrm>
            <a:off x="395536" y="2060848"/>
            <a:ext cx="3456384" cy="3068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1400" b="1" dirty="0">
                <a:solidFill>
                  <a:schemeClr val="bg1"/>
                </a:solidFill>
              </a:rPr>
              <a:t>Your child’s safety is our priority </a:t>
            </a:r>
            <a:r>
              <a:rPr lang="en-GB" sz="1400" dirty="0">
                <a:solidFill>
                  <a:schemeClr val="bg1"/>
                </a:solidFill>
              </a:rPr>
              <a:t>and we ensure the highest standards are met.</a:t>
            </a:r>
            <a:endParaRPr lang="en-GB" altLang="en-US" sz="1400" dirty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GB" altLang="en-US" sz="1400" dirty="0">
              <a:solidFill>
                <a:schemeClr val="bg1"/>
              </a:solidFill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ABTA bonded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School Travel Forum (STF) member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Learning Outside the Classroom (</a:t>
            </a:r>
            <a:r>
              <a:rPr lang="en-GB" altLang="en-US" sz="1400" dirty="0" err="1">
                <a:solidFill>
                  <a:schemeClr val="bg1"/>
                </a:solidFill>
              </a:rPr>
              <a:t>LOtC</a:t>
            </a:r>
            <a:r>
              <a:rPr lang="en-GB" altLang="en-US" sz="1400" dirty="0">
                <a:solidFill>
                  <a:schemeClr val="bg1"/>
                </a:solidFill>
              </a:rPr>
              <a:t>) Quality Badge holder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AAIAC </a:t>
            </a:r>
            <a:r>
              <a:rPr lang="en-GB" altLang="en-US" sz="1400" dirty="0" err="1">
                <a:solidFill>
                  <a:schemeClr val="bg1"/>
                </a:solidFill>
              </a:rPr>
              <a:t>Adventuremark</a:t>
            </a:r>
            <a:r>
              <a:rPr lang="en-GB" altLang="en-US" sz="1400" dirty="0">
                <a:solidFill>
                  <a:schemeClr val="bg1"/>
                </a:solidFill>
              </a:rPr>
              <a:t> holder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Audited safety management system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All accommodation audited</a:t>
            </a:r>
          </a:p>
        </p:txBody>
      </p:sp>
      <p:pic>
        <p:nvPicPr>
          <p:cNvPr id="16" name="Picture 1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BBC6525-F31E-462B-BC4F-2D4BB4AD3A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51"/>
          <a:stretch/>
        </p:blipFill>
        <p:spPr>
          <a:xfrm>
            <a:off x="5868144" y="2624697"/>
            <a:ext cx="1531753" cy="2931123"/>
          </a:xfrm>
          <a:prstGeom prst="rect">
            <a:avLst/>
          </a:prstGeom>
        </p:spPr>
      </p:pic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737C834-7002-1FC9-BC06-9DF8312E8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423" b="85247"/>
          <a:stretch/>
        </p:blipFill>
        <p:spPr>
          <a:xfrm>
            <a:off x="5868144" y="1835579"/>
            <a:ext cx="1584176" cy="77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6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3FD7340-00F4-CDB7-06B2-35707C767E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6876756"/>
              </p:ext>
            </p:extLst>
          </p:nvPr>
        </p:nvGraphicFramePr>
        <p:xfrm>
          <a:off x="3995936" y="-27384"/>
          <a:ext cx="5199583" cy="6921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856920" imgH="9142560" progId="">
                  <p:embed/>
                </p:oleObj>
              </mc:Choice>
              <mc:Fallback>
                <p:oleObj r:id="rId3" imgW="6856920" imgH="9142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95936" y="-27384"/>
                        <a:ext cx="5199583" cy="6921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B26C52C-3AEE-4BBB-8E98-2A60C4516D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57417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 err="1">
                <a:solidFill>
                  <a:schemeClr val="bg1"/>
                </a:solidFill>
              </a:rPr>
              <a:t>Bienvenue</a:t>
            </a:r>
            <a:r>
              <a:rPr lang="en-GB" sz="3600" b="1" dirty="0">
                <a:solidFill>
                  <a:schemeClr val="bg1"/>
                </a:solidFill>
              </a:rPr>
              <a:t> à Dearne Valley 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70927"/>
            <a:ext cx="316835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The eco-centric Dearne Valley centre sits on the River Don and boasts fantastic indoor and outdoor activity facilities, purpose-built water sports lake and one of Europe’s largest solar panels!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Students stay in modern, </a:t>
            </a:r>
            <a:r>
              <a:rPr lang="en-GB" sz="1400" b="0" dirty="0" err="1">
                <a:solidFill>
                  <a:schemeClr val="bg1"/>
                </a:solidFill>
              </a:rPr>
              <a:t>en</a:t>
            </a:r>
            <a:r>
              <a:rPr lang="en-GB" sz="1400" b="0" dirty="0">
                <a:solidFill>
                  <a:schemeClr val="bg1"/>
                </a:solidFill>
              </a:rPr>
              <a:t>-suite rooms. Teachers are situated nearby in </a:t>
            </a:r>
            <a:r>
              <a:rPr lang="en-GB" sz="1400" b="0" dirty="0" err="1">
                <a:solidFill>
                  <a:schemeClr val="bg1"/>
                </a:solidFill>
              </a:rPr>
              <a:t>en</a:t>
            </a:r>
            <a:r>
              <a:rPr lang="en-GB" sz="1400" b="0" dirty="0">
                <a:solidFill>
                  <a:schemeClr val="bg1"/>
                </a:solidFill>
              </a:rPr>
              <a:t>-suite rooms with contemporary furnishings, tea and coffee making facilities and a radio-alarm for those early starts.</a:t>
            </a:r>
          </a:p>
        </p:txBody>
      </p:sp>
    </p:spTree>
    <p:extLst>
      <p:ext uri="{BB962C8B-B14F-4D97-AF65-F5344CB8AC3E}">
        <p14:creationId xmlns:p14="http://schemas.microsoft.com/office/powerpoint/2010/main" val="20193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A18B69A-9453-8389-D491-44861A68CB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809347"/>
              </p:ext>
            </p:extLst>
          </p:nvPr>
        </p:nvGraphicFramePr>
        <p:xfrm>
          <a:off x="3944417" y="-63960"/>
          <a:ext cx="5199583" cy="6921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856920" imgH="9142560" progId="">
                  <p:embed/>
                </p:oleObj>
              </mc:Choice>
              <mc:Fallback>
                <p:oleObj r:id="rId3" imgW="6856920" imgH="9142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44417" y="-63960"/>
                        <a:ext cx="5199583" cy="6921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B26C52C-3AEE-4BBB-8E98-2A60C4516D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750013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Your own little slice of France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063523"/>
            <a:ext cx="316835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Experience our tried and tested French language immersion programme in the UK, at the stunning Dearne Valley eco-centre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For a limited time only, learners can enjoy the full French language immersion experience that students and teachers love at our centres in France, without the need to travel overseas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Our native French speaking animateurs will guide your students from the moment they arrive through tasks and activities designed to promote French speaking and listening in a range of real-life scenarios</a:t>
            </a:r>
          </a:p>
        </p:txBody>
      </p:sp>
    </p:spTree>
    <p:extLst>
      <p:ext uri="{BB962C8B-B14F-4D97-AF65-F5344CB8AC3E}">
        <p14:creationId xmlns:p14="http://schemas.microsoft.com/office/powerpoint/2010/main" val="13820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7FFB573-6CD0-1632-2B65-B4739201A8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35183"/>
              </p:ext>
            </p:extLst>
          </p:nvPr>
        </p:nvGraphicFramePr>
        <p:xfrm>
          <a:off x="4008284" y="-19462"/>
          <a:ext cx="5171528" cy="687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856920" imgH="9129960" progId="">
                  <p:embed/>
                </p:oleObj>
              </mc:Choice>
              <mc:Fallback>
                <p:oleObj r:id="rId3" imgW="6856920" imgH="9129960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A0D5A27-218A-0FEF-7EED-57262A3EA3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08284" y="-19462"/>
                        <a:ext cx="5171528" cy="6877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B26C52C-3AEE-4BBB-8E98-2A60C4516D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Meet your animateurs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Hopping over from France especially</a:t>
            </a:r>
            <a:r>
              <a:rPr lang="en-GB" sz="1400" dirty="0">
                <a:solidFill>
                  <a:schemeClr val="bg1"/>
                </a:solidFill>
              </a:rPr>
              <a:t>, our team of native French animateurs will make your time in Dearne Valley an immersive, authentic French experience!</a:t>
            </a:r>
            <a:endParaRPr lang="en-GB" sz="1400" b="0" dirty="0">
              <a:solidFill>
                <a:schemeClr val="bg1"/>
              </a:solidFill>
            </a:endParaRP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They’ll lead all the fun-filled activities, mealtimes and evening entertainment entirely in French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Every moment is </a:t>
            </a:r>
            <a:r>
              <a:rPr lang="en-GB" sz="1400" dirty="0">
                <a:solidFill>
                  <a:schemeClr val="bg1"/>
                </a:solidFill>
              </a:rPr>
              <a:t>used as an opportunity to get you thinking and speaking in French</a:t>
            </a:r>
          </a:p>
        </p:txBody>
      </p:sp>
    </p:spTree>
    <p:extLst>
      <p:ext uri="{BB962C8B-B14F-4D97-AF65-F5344CB8AC3E}">
        <p14:creationId xmlns:p14="http://schemas.microsoft.com/office/powerpoint/2010/main" val="287764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BA35F85-07C8-E416-A6F5-CE7ACDEA1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68EA62-5613-8491-FF5F-28235E42EDB6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629A90D-9EAE-6FA7-1F6E-84CFDD617F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A05015-9DAB-2784-F8FC-7F30DD5BB99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Fencing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BC64A9-1181-91F0-EC56-133CA8E240EE}"/>
              </a:ext>
            </a:extLst>
          </p:cNvPr>
          <p:cNvSpPr txBox="1"/>
          <p:nvPr/>
        </p:nvSpPr>
        <p:spPr>
          <a:xfrm>
            <a:off x="395536" y="2593881"/>
            <a:ext cx="31683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err="1">
                <a:solidFill>
                  <a:schemeClr val="bg1"/>
                </a:solidFill>
              </a:rPr>
              <a:t>En</a:t>
            </a:r>
            <a:r>
              <a:rPr lang="en-GB" sz="1400" b="0" dirty="0">
                <a:solidFill>
                  <a:schemeClr val="bg1"/>
                </a:solidFill>
              </a:rPr>
              <a:t> </a:t>
            </a:r>
            <a:r>
              <a:rPr lang="en-GB" sz="1400" b="0" dirty="0" err="1">
                <a:solidFill>
                  <a:schemeClr val="bg1"/>
                </a:solidFill>
              </a:rPr>
              <a:t>garde</a:t>
            </a:r>
            <a:r>
              <a:rPr lang="en-GB" sz="1400" b="0" dirty="0">
                <a:solidFill>
                  <a:schemeClr val="bg1"/>
                </a:solidFill>
              </a:rPr>
              <a:t> 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Did you know that fencing, which is typically associated with French culture, </a:t>
            </a:r>
            <a:r>
              <a:rPr lang="en-GB" sz="1400" dirty="0">
                <a:solidFill>
                  <a:schemeClr val="bg1"/>
                </a:solidFill>
              </a:rPr>
              <a:t>actually has Italian roots?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Gear up in your full kit and try your hand at this fun competitive game and learn some French vocabulary too</a:t>
            </a:r>
            <a:endParaRPr lang="en-GB" sz="1400" b="0" dirty="0">
              <a:solidFill>
                <a:schemeClr val="bg1"/>
              </a:solidFill>
            </a:endParaRPr>
          </a:p>
          <a:p>
            <a:endParaRPr lang="en-GB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1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383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68EA62-5613-8491-FF5F-28235E42EDB6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629A90D-9EAE-6FA7-1F6E-84CFDD617F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603B3-65BF-8716-7913-F6EDE1B13AB0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Archery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BCB0B8-E4AC-D72B-336F-DB720187EAC5}"/>
              </a:ext>
            </a:extLst>
          </p:cNvPr>
          <p:cNvSpPr txBox="1"/>
          <p:nvPr/>
        </p:nvSpPr>
        <p:spPr>
          <a:xfrm>
            <a:off x="395536" y="2593881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How’s your aim?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Battle it out against your peers supervised by your French animateurs</a:t>
            </a:r>
          </a:p>
        </p:txBody>
      </p:sp>
    </p:spTree>
    <p:extLst>
      <p:ext uri="{BB962C8B-B14F-4D97-AF65-F5344CB8AC3E}">
        <p14:creationId xmlns:p14="http://schemas.microsoft.com/office/powerpoint/2010/main" val="292564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C6128632-FACF-DCFF-6E16-77D485B4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68EA62-5613-8491-FF5F-28235E42EDB6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629A90D-9EAE-6FA7-1F6E-84CFDD617F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A05015-9DAB-2784-F8FC-7F30DD5BB99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Climbing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BC64A9-1181-91F0-EC56-133CA8E240EE}"/>
              </a:ext>
            </a:extLst>
          </p:cNvPr>
          <p:cNvSpPr txBox="1"/>
          <p:nvPr/>
        </p:nvSpPr>
        <p:spPr>
          <a:xfrm>
            <a:off x="395536" y="2593881"/>
            <a:ext cx="316835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Climbing sessions take place at the centre's own climbing wall which is suitable for students of any age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After issuing equipment and explaining the safety procedures, the students will climb various paths on the wall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They will use commands in French to each other and will learn French words for movements and parts of the body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532</Words>
  <Application>Microsoft Office PowerPoint</Application>
  <PresentationFormat>On-screen Show (4:3)</PresentationFormat>
  <Paragraphs>76</Paragraphs>
  <Slides>12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Wingdings</vt:lpstr>
      <vt:lpstr>Calibri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TJM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Opal Coast</dc:title>
  <dc:creator>Voyager School Travel;Sam Taylor (Digital Marketing Assistant)</dc:creator>
  <cp:lastModifiedBy>Sam Taylor</cp:lastModifiedBy>
  <cp:revision>281</cp:revision>
  <dcterms:created xsi:type="dcterms:W3CDTF">2008-08-28T10:36:08Z</dcterms:created>
  <dcterms:modified xsi:type="dcterms:W3CDTF">2022-11-11T11:30:52Z</dcterms:modified>
  <cp:category>France</cp:category>
</cp:coreProperties>
</file>